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7" r:id="rId3"/>
    <p:sldId id="288" r:id="rId4"/>
    <p:sldId id="289" r:id="rId5"/>
    <p:sldId id="296" r:id="rId6"/>
    <p:sldId id="290" r:id="rId7"/>
    <p:sldId id="292" r:id="rId8"/>
    <p:sldId id="293" r:id="rId9"/>
    <p:sldId id="298" r:id="rId10"/>
    <p:sldId id="294" r:id="rId11"/>
    <p:sldId id="299" r:id="rId12"/>
    <p:sldId id="302" r:id="rId13"/>
    <p:sldId id="295" r:id="rId14"/>
    <p:sldId id="300" r:id="rId15"/>
    <p:sldId id="301" r:id="rId16"/>
    <p:sldId id="304" r:id="rId17"/>
    <p:sldId id="303" r:id="rId18"/>
    <p:sldId id="275" r:id="rId19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BB0028B-758D-4C9F-9365-AF1CEDD2C438}">
          <p14:sldIdLst>
            <p14:sldId id="256"/>
            <p14:sldId id="287"/>
            <p14:sldId id="288"/>
            <p14:sldId id="289"/>
            <p14:sldId id="296"/>
            <p14:sldId id="290"/>
            <p14:sldId id="292"/>
            <p14:sldId id="293"/>
            <p14:sldId id="298"/>
            <p14:sldId id="294"/>
            <p14:sldId id="299"/>
            <p14:sldId id="302"/>
            <p14:sldId id="295"/>
            <p14:sldId id="300"/>
            <p14:sldId id="301"/>
            <p14:sldId id="304"/>
            <p14:sldId id="303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8FF"/>
    <a:srgbClr val="0669B2"/>
    <a:srgbClr val="009900"/>
    <a:srgbClr val="D2DEEF"/>
    <a:srgbClr val="F1878A"/>
    <a:srgbClr val="97B9E0"/>
    <a:srgbClr val="F7BFC0"/>
    <a:srgbClr val="E52228"/>
    <a:srgbClr val="BBBBBB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84" d="100"/>
          <a:sy n="84" d="100"/>
        </p:scale>
        <p:origin x="-72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186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C2424-5006-4E9E-8E87-2BEDDF09EBE7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8E71-3F8D-45EE-8673-95F4FAA06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0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96FBD-7E2C-4B37-9D68-B5ABD64C4102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39007-9FAC-411C-B798-E8FDFFDE8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6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38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6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61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6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15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15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93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70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93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9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1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1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1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2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19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19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02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007-9FAC-411C-B798-E8FDFFDE85E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0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609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64648" y="6459794"/>
            <a:ext cx="993057" cy="261682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pPr algn="r"/>
            <a:fld id="{29DF1F93-2A59-43AD-92A9-35A56A38EFF2}" type="slidenum">
              <a:rPr lang="ru-RU" sz="82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25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791036" y="6420652"/>
            <a:ext cx="8944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BB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презентации</a:t>
            </a:r>
            <a:endParaRPr lang="ru-RU" sz="1200" dirty="0">
              <a:solidFill>
                <a:srgbClr val="BBB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7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64648" y="6459794"/>
            <a:ext cx="993057" cy="261682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pPr algn="r"/>
            <a:fld id="{29DF1F93-2A59-43AD-92A9-35A56A38EFF2}" type="slidenum">
              <a:rPr lang="ru-RU" sz="82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25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791036" y="6420652"/>
            <a:ext cx="8944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BB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презентации</a:t>
            </a:r>
            <a:endParaRPr lang="ru-RU" sz="1200" dirty="0">
              <a:solidFill>
                <a:srgbClr val="BBB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34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3934" y="312303"/>
            <a:ext cx="8791132" cy="1429022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3934" y="1829713"/>
            <a:ext cx="8791131" cy="102255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" y="0"/>
            <a:ext cx="1160207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113936" y="4299327"/>
            <a:ext cx="1435101" cy="30254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37" y="5726262"/>
            <a:ext cx="1572452" cy="714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grayscl/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0" y="5726262"/>
            <a:ext cx="571923" cy="703762"/>
          </a:xfrm>
          <a:prstGeom prst="rect">
            <a:avLst/>
          </a:prstGeom>
        </p:spPr>
      </p:pic>
      <p:grpSp>
        <p:nvGrpSpPr>
          <p:cNvPr id="9" name="Группа 8"/>
          <p:cNvGrpSpPr/>
          <p:nvPr userDrawn="1"/>
        </p:nvGrpSpPr>
        <p:grpSpPr>
          <a:xfrm>
            <a:off x="8175439" y="5726262"/>
            <a:ext cx="4016561" cy="705972"/>
            <a:chOff x="0" y="827509"/>
            <a:chExt cx="10061576" cy="1768476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0" y="1332334"/>
              <a:ext cx="1131888" cy="1263650"/>
            </a:xfrm>
            <a:custGeom>
              <a:avLst/>
              <a:gdLst>
                <a:gd name="T0" fmla="*/ 145 w 433"/>
                <a:gd name="T1" fmla="*/ 145 h 482"/>
                <a:gd name="T2" fmla="*/ 0 w 433"/>
                <a:gd name="T3" fmla="*/ 0 h 482"/>
                <a:gd name="T4" fmla="*/ 0 w 433"/>
                <a:gd name="T5" fmla="*/ 48 h 482"/>
                <a:gd name="T6" fmla="*/ 96 w 433"/>
                <a:gd name="T7" fmla="*/ 145 h 482"/>
                <a:gd name="T8" fmla="*/ 433 w 433"/>
                <a:gd name="T9" fmla="*/ 482 h 482"/>
                <a:gd name="T10" fmla="*/ 433 w 433"/>
                <a:gd name="T11" fmla="*/ 433 h 482"/>
                <a:gd name="T12" fmla="*/ 145 w 433"/>
                <a:gd name="T13" fmla="*/ 145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482">
                  <a:moveTo>
                    <a:pt x="145" y="145"/>
                  </a:moveTo>
                  <a:cubicBezTo>
                    <a:pt x="145" y="65"/>
                    <a:pt x="8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53" y="48"/>
                    <a:pt x="96" y="92"/>
                    <a:pt x="96" y="145"/>
                  </a:cubicBezTo>
                  <a:cubicBezTo>
                    <a:pt x="96" y="330"/>
                    <a:pt x="248" y="482"/>
                    <a:pt x="433" y="482"/>
                  </a:cubicBezTo>
                  <a:cubicBezTo>
                    <a:pt x="433" y="433"/>
                    <a:pt x="433" y="433"/>
                    <a:pt x="433" y="433"/>
                  </a:cubicBezTo>
                  <a:cubicBezTo>
                    <a:pt x="274" y="433"/>
                    <a:pt x="145" y="304"/>
                    <a:pt x="14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0" y="827509"/>
              <a:ext cx="4278313" cy="1512888"/>
            </a:xfrm>
            <a:custGeom>
              <a:avLst/>
              <a:gdLst>
                <a:gd name="T0" fmla="*/ 289 w 1637"/>
                <a:gd name="T1" fmla="*/ 337 h 577"/>
                <a:gd name="T2" fmla="*/ 433 w 1637"/>
                <a:gd name="T3" fmla="*/ 481 h 577"/>
                <a:gd name="T4" fmla="*/ 433 w 1637"/>
                <a:gd name="T5" fmla="*/ 481 h 577"/>
                <a:gd name="T6" fmla="*/ 578 w 1637"/>
                <a:gd name="T7" fmla="*/ 337 h 577"/>
                <a:gd name="T8" fmla="*/ 578 w 1637"/>
                <a:gd name="T9" fmla="*/ 337 h 577"/>
                <a:gd name="T10" fmla="*/ 867 w 1637"/>
                <a:gd name="T11" fmla="*/ 48 h 577"/>
                <a:gd name="T12" fmla="*/ 1155 w 1637"/>
                <a:gd name="T13" fmla="*/ 337 h 577"/>
                <a:gd name="T14" fmla="*/ 1155 w 1637"/>
                <a:gd name="T15" fmla="*/ 337 h 577"/>
                <a:gd name="T16" fmla="*/ 1396 w 1637"/>
                <a:gd name="T17" fmla="*/ 577 h 577"/>
                <a:gd name="T18" fmla="*/ 1637 w 1637"/>
                <a:gd name="T19" fmla="*/ 337 h 577"/>
                <a:gd name="T20" fmla="*/ 1396 w 1637"/>
                <a:gd name="T21" fmla="*/ 96 h 577"/>
                <a:gd name="T22" fmla="*/ 1396 w 1637"/>
                <a:gd name="T23" fmla="*/ 144 h 577"/>
                <a:gd name="T24" fmla="*/ 1589 w 1637"/>
                <a:gd name="T25" fmla="*/ 337 h 577"/>
                <a:gd name="T26" fmla="*/ 1396 w 1637"/>
                <a:gd name="T27" fmla="*/ 529 h 577"/>
                <a:gd name="T28" fmla="*/ 1204 w 1637"/>
                <a:gd name="T29" fmla="*/ 337 h 577"/>
                <a:gd name="T30" fmla="*/ 867 w 1637"/>
                <a:gd name="T31" fmla="*/ 0 h 577"/>
                <a:gd name="T32" fmla="*/ 530 w 1637"/>
                <a:gd name="T33" fmla="*/ 337 h 577"/>
                <a:gd name="T34" fmla="*/ 530 w 1637"/>
                <a:gd name="T35" fmla="*/ 337 h 577"/>
                <a:gd name="T36" fmla="*/ 433 w 1637"/>
                <a:gd name="T37" fmla="*/ 433 h 577"/>
                <a:gd name="T38" fmla="*/ 337 w 1637"/>
                <a:gd name="T39" fmla="*/ 337 h 577"/>
                <a:gd name="T40" fmla="*/ 337 w 1637"/>
                <a:gd name="T41" fmla="*/ 337 h 577"/>
                <a:gd name="T42" fmla="*/ 0 w 1637"/>
                <a:gd name="T43" fmla="*/ 0 h 577"/>
                <a:gd name="T44" fmla="*/ 0 w 1637"/>
                <a:gd name="T45" fmla="*/ 48 h 577"/>
                <a:gd name="T46" fmla="*/ 289 w 1637"/>
                <a:gd name="T47" fmla="*/ 33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37" h="577">
                  <a:moveTo>
                    <a:pt x="289" y="337"/>
                  </a:moveTo>
                  <a:cubicBezTo>
                    <a:pt x="289" y="416"/>
                    <a:pt x="354" y="481"/>
                    <a:pt x="433" y="481"/>
                  </a:cubicBezTo>
                  <a:cubicBezTo>
                    <a:pt x="433" y="481"/>
                    <a:pt x="433" y="481"/>
                    <a:pt x="433" y="481"/>
                  </a:cubicBezTo>
                  <a:cubicBezTo>
                    <a:pt x="513" y="481"/>
                    <a:pt x="578" y="416"/>
                    <a:pt x="578" y="337"/>
                  </a:cubicBezTo>
                  <a:cubicBezTo>
                    <a:pt x="578" y="337"/>
                    <a:pt x="578" y="337"/>
                    <a:pt x="578" y="337"/>
                  </a:cubicBezTo>
                  <a:cubicBezTo>
                    <a:pt x="578" y="177"/>
                    <a:pt x="707" y="48"/>
                    <a:pt x="867" y="48"/>
                  </a:cubicBezTo>
                  <a:cubicBezTo>
                    <a:pt x="1026" y="48"/>
                    <a:pt x="1155" y="177"/>
                    <a:pt x="1155" y="337"/>
                  </a:cubicBezTo>
                  <a:cubicBezTo>
                    <a:pt x="1155" y="337"/>
                    <a:pt x="1155" y="337"/>
                    <a:pt x="1155" y="337"/>
                  </a:cubicBezTo>
                  <a:cubicBezTo>
                    <a:pt x="1155" y="469"/>
                    <a:pt x="1263" y="577"/>
                    <a:pt x="1396" y="577"/>
                  </a:cubicBezTo>
                  <a:cubicBezTo>
                    <a:pt x="1529" y="577"/>
                    <a:pt x="1637" y="469"/>
                    <a:pt x="1637" y="337"/>
                  </a:cubicBezTo>
                  <a:cubicBezTo>
                    <a:pt x="1637" y="204"/>
                    <a:pt x="1529" y="96"/>
                    <a:pt x="1396" y="96"/>
                  </a:cubicBezTo>
                  <a:cubicBezTo>
                    <a:pt x="1396" y="144"/>
                    <a:pt x="1396" y="144"/>
                    <a:pt x="1396" y="144"/>
                  </a:cubicBezTo>
                  <a:cubicBezTo>
                    <a:pt x="1502" y="144"/>
                    <a:pt x="1589" y="230"/>
                    <a:pt x="1589" y="337"/>
                  </a:cubicBezTo>
                  <a:cubicBezTo>
                    <a:pt x="1589" y="443"/>
                    <a:pt x="1502" y="529"/>
                    <a:pt x="1396" y="529"/>
                  </a:cubicBezTo>
                  <a:cubicBezTo>
                    <a:pt x="1290" y="529"/>
                    <a:pt x="1204" y="443"/>
                    <a:pt x="1204" y="337"/>
                  </a:cubicBezTo>
                  <a:cubicBezTo>
                    <a:pt x="1204" y="151"/>
                    <a:pt x="1052" y="0"/>
                    <a:pt x="867" y="0"/>
                  </a:cubicBezTo>
                  <a:cubicBezTo>
                    <a:pt x="681" y="0"/>
                    <a:pt x="530" y="151"/>
                    <a:pt x="530" y="337"/>
                  </a:cubicBezTo>
                  <a:cubicBezTo>
                    <a:pt x="530" y="337"/>
                    <a:pt x="530" y="337"/>
                    <a:pt x="530" y="337"/>
                  </a:cubicBezTo>
                  <a:cubicBezTo>
                    <a:pt x="530" y="390"/>
                    <a:pt x="487" y="433"/>
                    <a:pt x="433" y="433"/>
                  </a:cubicBezTo>
                  <a:cubicBezTo>
                    <a:pt x="380" y="433"/>
                    <a:pt x="337" y="390"/>
                    <a:pt x="337" y="337"/>
                  </a:cubicBezTo>
                  <a:cubicBezTo>
                    <a:pt x="337" y="337"/>
                    <a:pt x="337" y="337"/>
                    <a:pt x="337" y="337"/>
                  </a:cubicBezTo>
                  <a:cubicBezTo>
                    <a:pt x="337" y="151"/>
                    <a:pt x="186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59" y="48"/>
                    <a:pt x="289" y="177"/>
                    <a:pt x="289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268663" y="1332334"/>
              <a:ext cx="755650" cy="757238"/>
            </a:xfrm>
            <a:custGeom>
              <a:avLst/>
              <a:gdLst>
                <a:gd name="T0" fmla="*/ 145 w 289"/>
                <a:gd name="T1" fmla="*/ 289 h 289"/>
                <a:gd name="T2" fmla="*/ 145 w 289"/>
                <a:gd name="T3" fmla="*/ 289 h 289"/>
                <a:gd name="T4" fmla="*/ 145 w 289"/>
                <a:gd name="T5" fmla="*/ 289 h 289"/>
                <a:gd name="T6" fmla="*/ 289 w 289"/>
                <a:gd name="T7" fmla="*/ 145 h 289"/>
                <a:gd name="T8" fmla="*/ 289 w 289"/>
                <a:gd name="T9" fmla="*/ 145 h 289"/>
                <a:gd name="T10" fmla="*/ 289 w 289"/>
                <a:gd name="T11" fmla="*/ 145 h 289"/>
                <a:gd name="T12" fmla="*/ 145 w 289"/>
                <a:gd name="T13" fmla="*/ 0 h 289"/>
                <a:gd name="T14" fmla="*/ 145 w 289"/>
                <a:gd name="T15" fmla="*/ 48 h 289"/>
                <a:gd name="T16" fmla="*/ 241 w 289"/>
                <a:gd name="T17" fmla="*/ 145 h 289"/>
                <a:gd name="T18" fmla="*/ 241 w 289"/>
                <a:gd name="T19" fmla="*/ 145 h 289"/>
                <a:gd name="T20" fmla="*/ 145 w 289"/>
                <a:gd name="T21" fmla="*/ 241 h 289"/>
                <a:gd name="T22" fmla="*/ 145 w 289"/>
                <a:gd name="T23" fmla="*/ 241 h 289"/>
                <a:gd name="T24" fmla="*/ 48 w 289"/>
                <a:gd name="T25" fmla="*/ 145 h 289"/>
                <a:gd name="T26" fmla="*/ 0 w 289"/>
                <a:gd name="T27" fmla="*/ 145 h 289"/>
                <a:gd name="T28" fmla="*/ 145 w 289"/>
                <a:gd name="T2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289"/>
                  </a:moveTo>
                  <a:cubicBezTo>
                    <a:pt x="145" y="289"/>
                    <a:pt x="145" y="289"/>
                    <a:pt x="145" y="289"/>
                  </a:cubicBezTo>
                  <a:cubicBezTo>
                    <a:pt x="145" y="289"/>
                    <a:pt x="145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145"/>
                    <a:pt x="289" y="145"/>
                    <a:pt x="289" y="145"/>
                  </a:cubicBezTo>
                  <a:cubicBezTo>
                    <a:pt x="289" y="145"/>
                    <a:pt x="289" y="145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98" y="48"/>
                    <a:pt x="241" y="92"/>
                    <a:pt x="241" y="145"/>
                  </a:cubicBezTo>
                  <a:cubicBezTo>
                    <a:pt x="241" y="145"/>
                    <a:pt x="241" y="145"/>
                    <a:pt x="241" y="145"/>
                  </a:cubicBezTo>
                  <a:cubicBezTo>
                    <a:pt x="241" y="198"/>
                    <a:pt x="198" y="241"/>
                    <a:pt x="145" y="241"/>
                  </a:cubicBezTo>
                  <a:cubicBezTo>
                    <a:pt x="145" y="241"/>
                    <a:pt x="145" y="241"/>
                    <a:pt x="145" y="241"/>
                  </a:cubicBezTo>
                  <a:cubicBezTo>
                    <a:pt x="91" y="241"/>
                    <a:pt x="48" y="198"/>
                    <a:pt x="48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24"/>
                    <a:pt x="65" y="289"/>
                    <a:pt x="145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4278313" y="1711747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263775" y="1079922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0" y="827509"/>
              <a:ext cx="6162675" cy="1768475"/>
            </a:xfrm>
            <a:custGeom>
              <a:avLst/>
              <a:gdLst>
                <a:gd name="T0" fmla="*/ 2021 w 2358"/>
                <a:gd name="T1" fmla="*/ 48 h 674"/>
                <a:gd name="T2" fmla="*/ 2310 w 2358"/>
                <a:gd name="T3" fmla="*/ 337 h 674"/>
                <a:gd name="T4" fmla="*/ 2358 w 2358"/>
                <a:gd name="T5" fmla="*/ 337 h 674"/>
                <a:gd name="T6" fmla="*/ 2021 w 2358"/>
                <a:gd name="T7" fmla="*/ 0 h 674"/>
                <a:gd name="T8" fmla="*/ 1684 w 2358"/>
                <a:gd name="T9" fmla="*/ 337 h 674"/>
                <a:gd name="T10" fmla="*/ 1684 w 2358"/>
                <a:gd name="T11" fmla="*/ 337 h 674"/>
                <a:gd name="T12" fmla="*/ 1684 w 2358"/>
                <a:gd name="T13" fmla="*/ 337 h 674"/>
                <a:gd name="T14" fmla="*/ 1396 w 2358"/>
                <a:gd name="T15" fmla="*/ 625 h 674"/>
                <a:gd name="T16" fmla="*/ 1396 w 2358"/>
                <a:gd name="T17" fmla="*/ 625 h 674"/>
                <a:gd name="T18" fmla="*/ 1107 w 2358"/>
                <a:gd name="T19" fmla="*/ 337 h 674"/>
                <a:gd name="T20" fmla="*/ 866 w 2358"/>
                <a:gd name="T21" fmla="*/ 96 h 674"/>
                <a:gd name="T22" fmla="*/ 626 w 2358"/>
                <a:gd name="T23" fmla="*/ 337 h 674"/>
                <a:gd name="T24" fmla="*/ 626 w 2358"/>
                <a:gd name="T25" fmla="*/ 337 h 674"/>
                <a:gd name="T26" fmla="*/ 433 w 2358"/>
                <a:gd name="T27" fmla="*/ 529 h 674"/>
                <a:gd name="T28" fmla="*/ 433 w 2358"/>
                <a:gd name="T29" fmla="*/ 529 h 674"/>
                <a:gd name="T30" fmla="*/ 241 w 2358"/>
                <a:gd name="T31" fmla="*/ 337 h 674"/>
                <a:gd name="T32" fmla="*/ 241 w 2358"/>
                <a:gd name="T33" fmla="*/ 337 h 674"/>
                <a:gd name="T34" fmla="*/ 0 w 2358"/>
                <a:gd name="T35" fmla="*/ 96 h 674"/>
                <a:gd name="T36" fmla="*/ 0 w 2358"/>
                <a:gd name="T37" fmla="*/ 144 h 674"/>
                <a:gd name="T38" fmla="*/ 193 w 2358"/>
                <a:gd name="T39" fmla="*/ 337 h 674"/>
                <a:gd name="T40" fmla="*/ 193 w 2358"/>
                <a:gd name="T41" fmla="*/ 337 h 674"/>
                <a:gd name="T42" fmla="*/ 433 w 2358"/>
                <a:gd name="T43" fmla="*/ 577 h 674"/>
                <a:gd name="T44" fmla="*/ 674 w 2358"/>
                <a:gd name="T45" fmla="*/ 337 h 674"/>
                <a:gd name="T46" fmla="*/ 674 w 2358"/>
                <a:gd name="T47" fmla="*/ 337 h 674"/>
                <a:gd name="T48" fmla="*/ 866 w 2358"/>
                <a:gd name="T49" fmla="*/ 144 h 674"/>
                <a:gd name="T50" fmla="*/ 1059 w 2358"/>
                <a:gd name="T51" fmla="*/ 337 h 674"/>
                <a:gd name="T52" fmla="*/ 1396 w 2358"/>
                <a:gd name="T53" fmla="*/ 674 h 674"/>
                <a:gd name="T54" fmla="*/ 1396 w 2358"/>
                <a:gd name="T55" fmla="*/ 674 h 674"/>
                <a:gd name="T56" fmla="*/ 1732 w 2358"/>
                <a:gd name="T57" fmla="*/ 337 h 674"/>
                <a:gd name="T58" fmla="*/ 1733 w 2358"/>
                <a:gd name="T59" fmla="*/ 337 h 674"/>
                <a:gd name="T60" fmla="*/ 1732 w 2358"/>
                <a:gd name="T61" fmla="*/ 337 h 674"/>
                <a:gd name="T62" fmla="*/ 2021 w 2358"/>
                <a:gd name="T63" fmla="*/ 4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8" h="674">
                  <a:moveTo>
                    <a:pt x="2021" y="48"/>
                  </a:moveTo>
                  <a:cubicBezTo>
                    <a:pt x="2181" y="48"/>
                    <a:pt x="2310" y="177"/>
                    <a:pt x="2310" y="337"/>
                  </a:cubicBezTo>
                  <a:cubicBezTo>
                    <a:pt x="2358" y="337"/>
                    <a:pt x="2358" y="337"/>
                    <a:pt x="2358" y="337"/>
                  </a:cubicBezTo>
                  <a:cubicBezTo>
                    <a:pt x="2358" y="151"/>
                    <a:pt x="2207" y="0"/>
                    <a:pt x="2021" y="0"/>
                  </a:cubicBezTo>
                  <a:cubicBezTo>
                    <a:pt x="1836" y="0"/>
                    <a:pt x="1684" y="151"/>
                    <a:pt x="1684" y="337"/>
                  </a:cubicBezTo>
                  <a:cubicBezTo>
                    <a:pt x="1684" y="337"/>
                    <a:pt x="1684" y="337"/>
                    <a:pt x="1684" y="337"/>
                  </a:cubicBezTo>
                  <a:cubicBezTo>
                    <a:pt x="1684" y="337"/>
                    <a:pt x="1684" y="337"/>
                    <a:pt x="1684" y="337"/>
                  </a:cubicBezTo>
                  <a:cubicBezTo>
                    <a:pt x="1684" y="496"/>
                    <a:pt x="1555" y="625"/>
                    <a:pt x="1396" y="625"/>
                  </a:cubicBezTo>
                  <a:cubicBezTo>
                    <a:pt x="1396" y="625"/>
                    <a:pt x="1396" y="625"/>
                    <a:pt x="1396" y="625"/>
                  </a:cubicBezTo>
                  <a:cubicBezTo>
                    <a:pt x="1236" y="625"/>
                    <a:pt x="1107" y="496"/>
                    <a:pt x="1107" y="337"/>
                  </a:cubicBezTo>
                  <a:cubicBezTo>
                    <a:pt x="1107" y="204"/>
                    <a:pt x="999" y="96"/>
                    <a:pt x="866" y="96"/>
                  </a:cubicBezTo>
                  <a:cubicBezTo>
                    <a:pt x="734" y="96"/>
                    <a:pt x="626" y="204"/>
                    <a:pt x="626" y="337"/>
                  </a:cubicBezTo>
                  <a:cubicBezTo>
                    <a:pt x="626" y="337"/>
                    <a:pt x="626" y="337"/>
                    <a:pt x="626" y="337"/>
                  </a:cubicBezTo>
                  <a:cubicBezTo>
                    <a:pt x="626" y="443"/>
                    <a:pt x="540" y="529"/>
                    <a:pt x="433" y="529"/>
                  </a:cubicBezTo>
                  <a:cubicBezTo>
                    <a:pt x="433" y="529"/>
                    <a:pt x="433" y="529"/>
                    <a:pt x="433" y="529"/>
                  </a:cubicBezTo>
                  <a:cubicBezTo>
                    <a:pt x="327" y="529"/>
                    <a:pt x="241" y="443"/>
                    <a:pt x="241" y="337"/>
                  </a:cubicBezTo>
                  <a:cubicBezTo>
                    <a:pt x="241" y="337"/>
                    <a:pt x="241" y="337"/>
                    <a:pt x="241" y="337"/>
                  </a:cubicBezTo>
                  <a:cubicBezTo>
                    <a:pt x="241" y="204"/>
                    <a:pt x="133" y="96"/>
                    <a:pt x="0" y="9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06" y="144"/>
                    <a:pt x="193" y="230"/>
                    <a:pt x="193" y="337"/>
                  </a:cubicBezTo>
                  <a:cubicBezTo>
                    <a:pt x="193" y="337"/>
                    <a:pt x="193" y="337"/>
                    <a:pt x="193" y="337"/>
                  </a:cubicBezTo>
                  <a:cubicBezTo>
                    <a:pt x="193" y="469"/>
                    <a:pt x="301" y="577"/>
                    <a:pt x="433" y="577"/>
                  </a:cubicBezTo>
                  <a:cubicBezTo>
                    <a:pt x="566" y="577"/>
                    <a:pt x="674" y="469"/>
                    <a:pt x="674" y="337"/>
                  </a:cubicBezTo>
                  <a:cubicBezTo>
                    <a:pt x="674" y="337"/>
                    <a:pt x="674" y="337"/>
                    <a:pt x="674" y="337"/>
                  </a:cubicBezTo>
                  <a:cubicBezTo>
                    <a:pt x="674" y="231"/>
                    <a:pt x="760" y="144"/>
                    <a:pt x="866" y="144"/>
                  </a:cubicBezTo>
                  <a:cubicBezTo>
                    <a:pt x="972" y="144"/>
                    <a:pt x="1059" y="231"/>
                    <a:pt x="1059" y="337"/>
                  </a:cubicBezTo>
                  <a:cubicBezTo>
                    <a:pt x="1059" y="522"/>
                    <a:pt x="1210" y="674"/>
                    <a:pt x="1396" y="674"/>
                  </a:cubicBezTo>
                  <a:cubicBezTo>
                    <a:pt x="1396" y="674"/>
                    <a:pt x="1396" y="674"/>
                    <a:pt x="1396" y="674"/>
                  </a:cubicBezTo>
                  <a:cubicBezTo>
                    <a:pt x="1581" y="674"/>
                    <a:pt x="1732" y="522"/>
                    <a:pt x="1732" y="337"/>
                  </a:cubicBezTo>
                  <a:cubicBezTo>
                    <a:pt x="1733" y="337"/>
                    <a:pt x="1733" y="337"/>
                    <a:pt x="1733" y="337"/>
                  </a:cubicBezTo>
                  <a:cubicBezTo>
                    <a:pt x="1732" y="337"/>
                    <a:pt x="1732" y="337"/>
                    <a:pt x="1732" y="337"/>
                  </a:cubicBezTo>
                  <a:cubicBezTo>
                    <a:pt x="1732" y="177"/>
                    <a:pt x="1862" y="48"/>
                    <a:pt x="202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4905375" y="1332334"/>
              <a:ext cx="376238" cy="757238"/>
            </a:xfrm>
            <a:custGeom>
              <a:avLst/>
              <a:gdLst>
                <a:gd name="T0" fmla="*/ 0 w 144"/>
                <a:gd name="T1" fmla="*/ 145 h 289"/>
                <a:gd name="T2" fmla="*/ 144 w 144"/>
                <a:gd name="T3" fmla="*/ 289 h 289"/>
                <a:gd name="T4" fmla="*/ 144 w 144"/>
                <a:gd name="T5" fmla="*/ 241 h 289"/>
                <a:gd name="T6" fmla="*/ 48 w 144"/>
                <a:gd name="T7" fmla="*/ 145 h 289"/>
                <a:gd name="T8" fmla="*/ 144 w 144"/>
                <a:gd name="T9" fmla="*/ 48 h 289"/>
                <a:gd name="T10" fmla="*/ 144 w 144"/>
                <a:gd name="T11" fmla="*/ 0 h 289"/>
                <a:gd name="T12" fmla="*/ 0 w 144"/>
                <a:gd name="T1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289">
                  <a:moveTo>
                    <a:pt x="0" y="145"/>
                  </a:moveTo>
                  <a:cubicBezTo>
                    <a:pt x="0" y="224"/>
                    <a:pt x="65" y="289"/>
                    <a:pt x="144" y="289"/>
                  </a:cubicBezTo>
                  <a:cubicBezTo>
                    <a:pt x="144" y="241"/>
                    <a:pt x="144" y="241"/>
                    <a:pt x="144" y="241"/>
                  </a:cubicBezTo>
                  <a:cubicBezTo>
                    <a:pt x="91" y="241"/>
                    <a:pt x="48" y="198"/>
                    <a:pt x="48" y="145"/>
                  </a:cubicBezTo>
                  <a:cubicBezTo>
                    <a:pt x="48" y="92"/>
                    <a:pt x="91" y="48"/>
                    <a:pt x="144" y="48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65" y="0"/>
                    <a:pt x="0" y="65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8" name="Rectangle 12"/>
            <p:cNvSpPr>
              <a:spLocks noChangeArrowheads="1"/>
            </p:cNvSpPr>
            <p:nvPr userDrawn="1"/>
          </p:nvSpPr>
          <p:spPr bwMode="auto">
            <a:xfrm>
              <a:off x="4905375" y="1711747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1887538" y="1332334"/>
              <a:ext cx="752475" cy="379413"/>
            </a:xfrm>
            <a:custGeom>
              <a:avLst/>
              <a:gdLst>
                <a:gd name="T0" fmla="*/ 144 w 288"/>
                <a:gd name="T1" fmla="*/ 0 h 145"/>
                <a:gd name="T2" fmla="*/ 0 w 288"/>
                <a:gd name="T3" fmla="*/ 145 h 145"/>
                <a:gd name="T4" fmla="*/ 48 w 288"/>
                <a:gd name="T5" fmla="*/ 145 h 145"/>
                <a:gd name="T6" fmla="*/ 144 w 288"/>
                <a:gd name="T7" fmla="*/ 48 h 145"/>
                <a:gd name="T8" fmla="*/ 240 w 288"/>
                <a:gd name="T9" fmla="*/ 145 h 145"/>
                <a:gd name="T10" fmla="*/ 288 w 288"/>
                <a:gd name="T11" fmla="*/ 145 h 145"/>
                <a:gd name="T12" fmla="*/ 288 w 288"/>
                <a:gd name="T13" fmla="*/ 145 h 145"/>
                <a:gd name="T14" fmla="*/ 144 w 288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45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92"/>
                    <a:pt x="91" y="48"/>
                    <a:pt x="144" y="48"/>
                  </a:cubicBezTo>
                  <a:cubicBezTo>
                    <a:pt x="197" y="48"/>
                    <a:pt x="240" y="92"/>
                    <a:pt x="240" y="14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6415088" y="827509"/>
              <a:ext cx="2012950" cy="1262063"/>
            </a:xfrm>
            <a:custGeom>
              <a:avLst/>
              <a:gdLst>
                <a:gd name="T0" fmla="*/ 144 w 770"/>
                <a:gd name="T1" fmla="*/ 337 h 481"/>
                <a:gd name="T2" fmla="*/ 144 w 770"/>
                <a:gd name="T3" fmla="*/ 337 h 481"/>
                <a:gd name="T4" fmla="*/ 433 w 770"/>
                <a:gd name="T5" fmla="*/ 48 h 481"/>
                <a:gd name="T6" fmla="*/ 433 w 770"/>
                <a:gd name="T7" fmla="*/ 48 h 481"/>
                <a:gd name="T8" fmla="*/ 722 w 770"/>
                <a:gd name="T9" fmla="*/ 337 h 481"/>
                <a:gd name="T10" fmla="*/ 770 w 770"/>
                <a:gd name="T11" fmla="*/ 337 h 481"/>
                <a:gd name="T12" fmla="*/ 433 w 770"/>
                <a:gd name="T13" fmla="*/ 0 h 481"/>
                <a:gd name="T14" fmla="*/ 96 w 770"/>
                <a:gd name="T15" fmla="*/ 337 h 481"/>
                <a:gd name="T16" fmla="*/ 96 w 770"/>
                <a:gd name="T17" fmla="*/ 337 h 481"/>
                <a:gd name="T18" fmla="*/ 0 w 770"/>
                <a:gd name="T19" fmla="*/ 433 h 481"/>
                <a:gd name="T20" fmla="*/ 0 w 770"/>
                <a:gd name="T21" fmla="*/ 481 h 481"/>
                <a:gd name="T22" fmla="*/ 144 w 770"/>
                <a:gd name="T23" fmla="*/ 337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0" h="481">
                  <a:moveTo>
                    <a:pt x="144" y="337"/>
                  </a:moveTo>
                  <a:cubicBezTo>
                    <a:pt x="144" y="337"/>
                    <a:pt x="144" y="337"/>
                    <a:pt x="144" y="337"/>
                  </a:cubicBezTo>
                  <a:cubicBezTo>
                    <a:pt x="144" y="177"/>
                    <a:pt x="274" y="48"/>
                    <a:pt x="433" y="48"/>
                  </a:cubicBezTo>
                  <a:cubicBezTo>
                    <a:pt x="433" y="48"/>
                    <a:pt x="433" y="48"/>
                    <a:pt x="433" y="48"/>
                  </a:cubicBezTo>
                  <a:cubicBezTo>
                    <a:pt x="592" y="48"/>
                    <a:pt x="722" y="177"/>
                    <a:pt x="722" y="337"/>
                  </a:cubicBezTo>
                  <a:cubicBezTo>
                    <a:pt x="770" y="337"/>
                    <a:pt x="770" y="337"/>
                    <a:pt x="770" y="337"/>
                  </a:cubicBezTo>
                  <a:cubicBezTo>
                    <a:pt x="770" y="151"/>
                    <a:pt x="619" y="0"/>
                    <a:pt x="433" y="0"/>
                  </a:cubicBezTo>
                  <a:cubicBezTo>
                    <a:pt x="247" y="0"/>
                    <a:pt x="96" y="151"/>
                    <a:pt x="96" y="337"/>
                  </a:cubicBezTo>
                  <a:cubicBezTo>
                    <a:pt x="96" y="337"/>
                    <a:pt x="96" y="337"/>
                    <a:pt x="96" y="337"/>
                  </a:cubicBezTo>
                  <a:cubicBezTo>
                    <a:pt x="96" y="390"/>
                    <a:pt x="53" y="433"/>
                    <a:pt x="0" y="43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79" y="481"/>
                    <a:pt x="144" y="416"/>
                    <a:pt x="144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4654550" y="827509"/>
              <a:ext cx="5407025" cy="1512888"/>
            </a:xfrm>
            <a:custGeom>
              <a:avLst/>
              <a:gdLst>
                <a:gd name="T0" fmla="*/ 48 w 2069"/>
                <a:gd name="T1" fmla="*/ 337 h 577"/>
                <a:gd name="T2" fmla="*/ 240 w 2069"/>
                <a:gd name="T3" fmla="*/ 144 h 577"/>
                <a:gd name="T4" fmla="*/ 433 w 2069"/>
                <a:gd name="T5" fmla="*/ 337 h 577"/>
                <a:gd name="T6" fmla="*/ 433 w 2069"/>
                <a:gd name="T7" fmla="*/ 337 h 577"/>
                <a:gd name="T8" fmla="*/ 673 w 2069"/>
                <a:gd name="T9" fmla="*/ 577 h 577"/>
                <a:gd name="T10" fmla="*/ 914 w 2069"/>
                <a:gd name="T11" fmla="*/ 337 h 577"/>
                <a:gd name="T12" fmla="*/ 914 w 2069"/>
                <a:gd name="T13" fmla="*/ 337 h 577"/>
                <a:gd name="T14" fmla="*/ 1106 w 2069"/>
                <a:gd name="T15" fmla="*/ 144 h 577"/>
                <a:gd name="T16" fmla="*/ 1299 w 2069"/>
                <a:gd name="T17" fmla="*/ 337 h 577"/>
                <a:gd name="T18" fmla="*/ 1299 w 2069"/>
                <a:gd name="T19" fmla="*/ 337 h 577"/>
                <a:gd name="T20" fmla="*/ 1539 w 2069"/>
                <a:gd name="T21" fmla="*/ 577 h 577"/>
                <a:gd name="T22" fmla="*/ 1780 w 2069"/>
                <a:gd name="T23" fmla="*/ 337 h 577"/>
                <a:gd name="T24" fmla="*/ 2069 w 2069"/>
                <a:gd name="T25" fmla="*/ 48 h 577"/>
                <a:gd name="T26" fmla="*/ 2069 w 2069"/>
                <a:gd name="T27" fmla="*/ 0 h 577"/>
                <a:gd name="T28" fmla="*/ 1732 w 2069"/>
                <a:gd name="T29" fmla="*/ 337 h 577"/>
                <a:gd name="T30" fmla="*/ 1539 w 2069"/>
                <a:gd name="T31" fmla="*/ 529 h 577"/>
                <a:gd name="T32" fmla="*/ 1347 w 2069"/>
                <a:gd name="T33" fmla="*/ 337 h 577"/>
                <a:gd name="T34" fmla="*/ 1347 w 2069"/>
                <a:gd name="T35" fmla="*/ 337 h 577"/>
                <a:gd name="T36" fmla="*/ 1106 w 2069"/>
                <a:gd name="T37" fmla="*/ 96 h 577"/>
                <a:gd name="T38" fmla="*/ 866 w 2069"/>
                <a:gd name="T39" fmla="*/ 337 h 577"/>
                <a:gd name="T40" fmla="*/ 866 w 2069"/>
                <a:gd name="T41" fmla="*/ 337 h 577"/>
                <a:gd name="T42" fmla="*/ 673 w 2069"/>
                <a:gd name="T43" fmla="*/ 529 h 577"/>
                <a:gd name="T44" fmla="*/ 481 w 2069"/>
                <a:gd name="T45" fmla="*/ 337 h 577"/>
                <a:gd name="T46" fmla="*/ 481 w 2069"/>
                <a:gd name="T47" fmla="*/ 337 h 577"/>
                <a:gd name="T48" fmla="*/ 240 w 2069"/>
                <a:gd name="T49" fmla="*/ 96 h 577"/>
                <a:gd name="T50" fmla="*/ 0 w 2069"/>
                <a:gd name="T51" fmla="*/ 337 h 577"/>
                <a:gd name="T52" fmla="*/ 240 w 2069"/>
                <a:gd name="T53" fmla="*/ 577 h 577"/>
                <a:gd name="T54" fmla="*/ 240 w 2069"/>
                <a:gd name="T55" fmla="*/ 529 h 577"/>
                <a:gd name="T56" fmla="*/ 48 w 2069"/>
                <a:gd name="T57" fmla="*/ 33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69" h="577">
                  <a:moveTo>
                    <a:pt x="48" y="337"/>
                  </a:moveTo>
                  <a:cubicBezTo>
                    <a:pt x="48" y="230"/>
                    <a:pt x="134" y="144"/>
                    <a:pt x="240" y="144"/>
                  </a:cubicBezTo>
                  <a:cubicBezTo>
                    <a:pt x="347" y="144"/>
                    <a:pt x="433" y="230"/>
                    <a:pt x="433" y="337"/>
                  </a:cubicBezTo>
                  <a:cubicBezTo>
                    <a:pt x="433" y="337"/>
                    <a:pt x="433" y="337"/>
                    <a:pt x="433" y="337"/>
                  </a:cubicBezTo>
                  <a:cubicBezTo>
                    <a:pt x="433" y="469"/>
                    <a:pt x="541" y="577"/>
                    <a:pt x="673" y="577"/>
                  </a:cubicBezTo>
                  <a:cubicBezTo>
                    <a:pt x="806" y="577"/>
                    <a:pt x="914" y="469"/>
                    <a:pt x="914" y="337"/>
                  </a:cubicBezTo>
                  <a:cubicBezTo>
                    <a:pt x="914" y="337"/>
                    <a:pt x="914" y="337"/>
                    <a:pt x="914" y="337"/>
                  </a:cubicBezTo>
                  <a:cubicBezTo>
                    <a:pt x="914" y="230"/>
                    <a:pt x="1000" y="144"/>
                    <a:pt x="1106" y="144"/>
                  </a:cubicBezTo>
                  <a:cubicBezTo>
                    <a:pt x="1212" y="144"/>
                    <a:pt x="1299" y="231"/>
                    <a:pt x="1299" y="337"/>
                  </a:cubicBezTo>
                  <a:cubicBezTo>
                    <a:pt x="1299" y="337"/>
                    <a:pt x="1299" y="337"/>
                    <a:pt x="1299" y="337"/>
                  </a:cubicBezTo>
                  <a:cubicBezTo>
                    <a:pt x="1299" y="469"/>
                    <a:pt x="1407" y="577"/>
                    <a:pt x="1539" y="577"/>
                  </a:cubicBezTo>
                  <a:cubicBezTo>
                    <a:pt x="1672" y="577"/>
                    <a:pt x="1780" y="469"/>
                    <a:pt x="1780" y="337"/>
                  </a:cubicBezTo>
                  <a:cubicBezTo>
                    <a:pt x="1780" y="177"/>
                    <a:pt x="1910" y="48"/>
                    <a:pt x="2069" y="48"/>
                  </a:cubicBezTo>
                  <a:cubicBezTo>
                    <a:pt x="2069" y="0"/>
                    <a:pt x="2069" y="0"/>
                    <a:pt x="2069" y="0"/>
                  </a:cubicBezTo>
                  <a:cubicBezTo>
                    <a:pt x="1883" y="0"/>
                    <a:pt x="1732" y="151"/>
                    <a:pt x="1732" y="337"/>
                  </a:cubicBezTo>
                  <a:cubicBezTo>
                    <a:pt x="1732" y="443"/>
                    <a:pt x="1645" y="529"/>
                    <a:pt x="1539" y="529"/>
                  </a:cubicBezTo>
                  <a:cubicBezTo>
                    <a:pt x="1433" y="529"/>
                    <a:pt x="1347" y="443"/>
                    <a:pt x="1347" y="337"/>
                  </a:cubicBezTo>
                  <a:cubicBezTo>
                    <a:pt x="1347" y="337"/>
                    <a:pt x="1347" y="337"/>
                    <a:pt x="1347" y="337"/>
                  </a:cubicBezTo>
                  <a:cubicBezTo>
                    <a:pt x="1347" y="204"/>
                    <a:pt x="1239" y="96"/>
                    <a:pt x="1106" y="96"/>
                  </a:cubicBezTo>
                  <a:cubicBezTo>
                    <a:pt x="973" y="96"/>
                    <a:pt x="866" y="204"/>
                    <a:pt x="866" y="337"/>
                  </a:cubicBezTo>
                  <a:cubicBezTo>
                    <a:pt x="866" y="337"/>
                    <a:pt x="866" y="337"/>
                    <a:pt x="866" y="337"/>
                  </a:cubicBezTo>
                  <a:cubicBezTo>
                    <a:pt x="866" y="443"/>
                    <a:pt x="779" y="529"/>
                    <a:pt x="673" y="529"/>
                  </a:cubicBezTo>
                  <a:cubicBezTo>
                    <a:pt x="567" y="529"/>
                    <a:pt x="481" y="443"/>
                    <a:pt x="481" y="337"/>
                  </a:cubicBezTo>
                  <a:cubicBezTo>
                    <a:pt x="481" y="337"/>
                    <a:pt x="481" y="337"/>
                    <a:pt x="481" y="337"/>
                  </a:cubicBezTo>
                  <a:cubicBezTo>
                    <a:pt x="481" y="204"/>
                    <a:pt x="373" y="96"/>
                    <a:pt x="240" y="96"/>
                  </a:cubicBezTo>
                  <a:cubicBezTo>
                    <a:pt x="108" y="96"/>
                    <a:pt x="0" y="204"/>
                    <a:pt x="0" y="337"/>
                  </a:cubicBezTo>
                  <a:cubicBezTo>
                    <a:pt x="0" y="469"/>
                    <a:pt x="108" y="577"/>
                    <a:pt x="240" y="577"/>
                  </a:cubicBezTo>
                  <a:cubicBezTo>
                    <a:pt x="240" y="529"/>
                    <a:pt x="240" y="529"/>
                    <a:pt x="240" y="529"/>
                  </a:cubicBezTo>
                  <a:cubicBezTo>
                    <a:pt x="134" y="529"/>
                    <a:pt x="48" y="443"/>
                    <a:pt x="48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auto">
            <a:xfrm>
              <a:off x="4654550" y="1711747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6413500" y="2340397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8675688" y="2340397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8675688" y="2595984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5532438" y="1079922"/>
              <a:ext cx="4529138" cy="1516063"/>
            </a:xfrm>
            <a:custGeom>
              <a:avLst/>
              <a:gdLst>
                <a:gd name="T0" fmla="*/ 1733 w 1733"/>
                <a:gd name="T1" fmla="*/ 0 h 578"/>
                <a:gd name="T2" fmla="*/ 1492 w 1733"/>
                <a:gd name="T3" fmla="*/ 241 h 578"/>
                <a:gd name="T4" fmla="*/ 1492 w 1733"/>
                <a:gd name="T5" fmla="*/ 241 h 578"/>
                <a:gd name="T6" fmla="*/ 1204 w 1733"/>
                <a:gd name="T7" fmla="*/ 530 h 578"/>
                <a:gd name="T8" fmla="*/ 1204 w 1733"/>
                <a:gd name="T9" fmla="*/ 530 h 578"/>
                <a:gd name="T10" fmla="*/ 915 w 1733"/>
                <a:gd name="T11" fmla="*/ 241 h 578"/>
                <a:gd name="T12" fmla="*/ 915 w 1733"/>
                <a:gd name="T13" fmla="*/ 241 h 578"/>
                <a:gd name="T14" fmla="*/ 770 w 1733"/>
                <a:gd name="T15" fmla="*/ 96 h 578"/>
                <a:gd name="T16" fmla="*/ 770 w 1733"/>
                <a:gd name="T17" fmla="*/ 96 h 578"/>
                <a:gd name="T18" fmla="*/ 770 w 1733"/>
                <a:gd name="T19" fmla="*/ 96 h 578"/>
                <a:gd name="T20" fmla="*/ 626 w 1733"/>
                <a:gd name="T21" fmla="*/ 241 h 578"/>
                <a:gd name="T22" fmla="*/ 626 w 1733"/>
                <a:gd name="T23" fmla="*/ 241 h 578"/>
                <a:gd name="T24" fmla="*/ 337 w 1733"/>
                <a:gd name="T25" fmla="*/ 530 h 578"/>
                <a:gd name="T26" fmla="*/ 337 w 1733"/>
                <a:gd name="T27" fmla="*/ 530 h 578"/>
                <a:gd name="T28" fmla="*/ 48 w 1733"/>
                <a:gd name="T29" fmla="*/ 241 h 578"/>
                <a:gd name="T30" fmla="*/ 0 w 1733"/>
                <a:gd name="T31" fmla="*/ 241 h 578"/>
                <a:gd name="T32" fmla="*/ 337 w 1733"/>
                <a:gd name="T33" fmla="*/ 578 h 578"/>
                <a:gd name="T34" fmla="*/ 674 w 1733"/>
                <a:gd name="T35" fmla="*/ 241 h 578"/>
                <a:gd name="T36" fmla="*/ 674 w 1733"/>
                <a:gd name="T37" fmla="*/ 241 h 578"/>
                <a:gd name="T38" fmla="*/ 770 w 1733"/>
                <a:gd name="T39" fmla="*/ 144 h 578"/>
                <a:gd name="T40" fmla="*/ 867 w 1733"/>
                <a:gd name="T41" fmla="*/ 241 h 578"/>
                <a:gd name="T42" fmla="*/ 867 w 1733"/>
                <a:gd name="T43" fmla="*/ 241 h 578"/>
                <a:gd name="T44" fmla="*/ 1203 w 1733"/>
                <a:gd name="T45" fmla="*/ 578 h 578"/>
                <a:gd name="T46" fmla="*/ 1540 w 1733"/>
                <a:gd name="T47" fmla="*/ 241 h 578"/>
                <a:gd name="T48" fmla="*/ 1540 w 1733"/>
                <a:gd name="T49" fmla="*/ 241 h 578"/>
                <a:gd name="T50" fmla="*/ 1733 w 1733"/>
                <a:gd name="T51" fmla="*/ 48 h 578"/>
                <a:gd name="T52" fmla="*/ 1733 w 1733"/>
                <a:gd name="T5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3" h="578">
                  <a:moveTo>
                    <a:pt x="1733" y="0"/>
                  </a:moveTo>
                  <a:cubicBezTo>
                    <a:pt x="1600" y="0"/>
                    <a:pt x="1492" y="108"/>
                    <a:pt x="1492" y="241"/>
                  </a:cubicBezTo>
                  <a:cubicBezTo>
                    <a:pt x="1492" y="241"/>
                    <a:pt x="1492" y="241"/>
                    <a:pt x="1492" y="241"/>
                  </a:cubicBezTo>
                  <a:cubicBezTo>
                    <a:pt x="1492" y="400"/>
                    <a:pt x="1363" y="530"/>
                    <a:pt x="1204" y="530"/>
                  </a:cubicBezTo>
                  <a:cubicBezTo>
                    <a:pt x="1204" y="530"/>
                    <a:pt x="1204" y="530"/>
                    <a:pt x="1204" y="530"/>
                  </a:cubicBezTo>
                  <a:cubicBezTo>
                    <a:pt x="1044" y="530"/>
                    <a:pt x="915" y="400"/>
                    <a:pt x="915" y="241"/>
                  </a:cubicBezTo>
                  <a:cubicBezTo>
                    <a:pt x="915" y="241"/>
                    <a:pt x="915" y="241"/>
                    <a:pt x="915" y="241"/>
                  </a:cubicBezTo>
                  <a:cubicBezTo>
                    <a:pt x="915" y="161"/>
                    <a:pt x="850" y="96"/>
                    <a:pt x="770" y="96"/>
                  </a:cubicBezTo>
                  <a:cubicBezTo>
                    <a:pt x="770" y="96"/>
                    <a:pt x="770" y="96"/>
                    <a:pt x="770" y="96"/>
                  </a:cubicBezTo>
                  <a:cubicBezTo>
                    <a:pt x="770" y="96"/>
                    <a:pt x="770" y="96"/>
                    <a:pt x="770" y="96"/>
                  </a:cubicBezTo>
                  <a:cubicBezTo>
                    <a:pt x="691" y="96"/>
                    <a:pt x="626" y="161"/>
                    <a:pt x="626" y="241"/>
                  </a:cubicBezTo>
                  <a:cubicBezTo>
                    <a:pt x="626" y="241"/>
                    <a:pt x="626" y="241"/>
                    <a:pt x="626" y="241"/>
                  </a:cubicBezTo>
                  <a:cubicBezTo>
                    <a:pt x="626" y="400"/>
                    <a:pt x="496" y="530"/>
                    <a:pt x="337" y="530"/>
                  </a:cubicBezTo>
                  <a:cubicBezTo>
                    <a:pt x="337" y="530"/>
                    <a:pt x="337" y="530"/>
                    <a:pt x="337" y="530"/>
                  </a:cubicBezTo>
                  <a:cubicBezTo>
                    <a:pt x="178" y="530"/>
                    <a:pt x="48" y="400"/>
                    <a:pt x="48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426"/>
                    <a:pt x="151" y="578"/>
                    <a:pt x="337" y="578"/>
                  </a:cubicBezTo>
                  <a:cubicBezTo>
                    <a:pt x="523" y="578"/>
                    <a:pt x="674" y="426"/>
                    <a:pt x="674" y="241"/>
                  </a:cubicBezTo>
                  <a:cubicBezTo>
                    <a:pt x="674" y="241"/>
                    <a:pt x="674" y="241"/>
                    <a:pt x="674" y="241"/>
                  </a:cubicBezTo>
                  <a:cubicBezTo>
                    <a:pt x="674" y="188"/>
                    <a:pt x="717" y="144"/>
                    <a:pt x="770" y="144"/>
                  </a:cubicBezTo>
                  <a:cubicBezTo>
                    <a:pt x="823" y="144"/>
                    <a:pt x="867" y="188"/>
                    <a:pt x="867" y="241"/>
                  </a:cubicBezTo>
                  <a:cubicBezTo>
                    <a:pt x="867" y="241"/>
                    <a:pt x="867" y="241"/>
                    <a:pt x="867" y="241"/>
                  </a:cubicBezTo>
                  <a:cubicBezTo>
                    <a:pt x="867" y="426"/>
                    <a:pt x="1018" y="577"/>
                    <a:pt x="1203" y="578"/>
                  </a:cubicBezTo>
                  <a:cubicBezTo>
                    <a:pt x="1389" y="577"/>
                    <a:pt x="1540" y="426"/>
                    <a:pt x="1540" y="241"/>
                  </a:cubicBezTo>
                  <a:cubicBezTo>
                    <a:pt x="1540" y="241"/>
                    <a:pt x="1540" y="241"/>
                    <a:pt x="1540" y="241"/>
                  </a:cubicBezTo>
                  <a:cubicBezTo>
                    <a:pt x="1540" y="135"/>
                    <a:pt x="1627" y="48"/>
                    <a:pt x="1733" y="48"/>
                  </a:cubicBezTo>
                  <a:lnTo>
                    <a:pt x="17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8678863" y="1711747"/>
              <a:ext cx="376238" cy="377825"/>
            </a:xfrm>
            <a:custGeom>
              <a:avLst/>
              <a:gdLst>
                <a:gd name="T0" fmla="*/ 144 w 144"/>
                <a:gd name="T1" fmla="*/ 0 h 144"/>
                <a:gd name="T2" fmla="*/ 96 w 144"/>
                <a:gd name="T3" fmla="*/ 0 h 144"/>
                <a:gd name="T4" fmla="*/ 0 w 144"/>
                <a:gd name="T5" fmla="*/ 96 h 144"/>
                <a:gd name="T6" fmla="*/ 0 w 144"/>
                <a:gd name="T7" fmla="*/ 144 h 144"/>
                <a:gd name="T8" fmla="*/ 144 w 1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144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9" y="144"/>
                    <a:pt x="144" y="79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301153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50226" y="6381361"/>
            <a:ext cx="907479" cy="198556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pPr algn="r"/>
            <a:fld id="{29DF1F93-2A59-43AD-92A9-35A56A38EFF2}" type="slidenum">
              <a:rPr lang="ru-RU" sz="82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25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791036" y="6311900"/>
            <a:ext cx="8944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BBBBBB"/>
                </a:solidFill>
                <a:latin typeface="FuturaBookCTT" pitchFamily="2" charset="0"/>
                <a:cs typeface="Arial" panose="020B0604020202020204" pitchFamily="34" charset="0"/>
              </a:rPr>
              <a:t>Итоги работы с 10.2013</a:t>
            </a:r>
            <a:r>
              <a:rPr lang="ru-RU" sz="1400" baseline="0" dirty="0" smtClean="0">
                <a:solidFill>
                  <a:srgbClr val="BBBBBB"/>
                </a:solidFill>
                <a:latin typeface="FuturaBookCTT" pitchFamily="2" charset="0"/>
                <a:cs typeface="Arial" panose="020B0604020202020204" pitchFamily="34" charset="0"/>
              </a:rPr>
              <a:t> по 10.2015</a:t>
            </a:r>
            <a:endParaRPr lang="ru-RU" sz="1400" dirty="0">
              <a:solidFill>
                <a:srgbClr val="BBBBBB"/>
              </a:solidFill>
              <a:latin typeface="FuturaBookCT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3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7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950226" y="6490113"/>
            <a:ext cx="907479" cy="198556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pPr algn="r"/>
            <a:fld id="{29DF1F93-2A59-43AD-92A9-35A56A38EFF2}" type="slidenum">
              <a:rPr lang="ru-RU" sz="82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25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1036" y="6420652"/>
            <a:ext cx="8944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BB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презентации</a:t>
            </a:r>
            <a:endParaRPr lang="ru-RU" sz="1200" dirty="0">
              <a:solidFill>
                <a:srgbClr val="BBB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1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950226" y="6490113"/>
            <a:ext cx="907479" cy="198556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pPr algn="r"/>
            <a:fld id="{29DF1F93-2A59-43AD-92A9-35A56A38EFF2}" type="slidenum">
              <a:rPr lang="ru-RU" sz="82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25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91036" y="6420652"/>
            <a:ext cx="8944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BB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презентации</a:t>
            </a:r>
            <a:endParaRPr lang="ru-RU" sz="1200" dirty="0">
              <a:solidFill>
                <a:srgbClr val="BBB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3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950226" y="6490113"/>
            <a:ext cx="907479" cy="198556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pPr algn="r"/>
            <a:fld id="{29DF1F93-2A59-43AD-92A9-35A56A38EFF2}" type="slidenum">
              <a:rPr lang="ru-RU" sz="82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25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791036" y="6420652"/>
            <a:ext cx="8944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BB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презентации</a:t>
            </a:r>
            <a:endParaRPr lang="ru-RU" sz="1200" dirty="0">
              <a:solidFill>
                <a:srgbClr val="BBB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8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864648" y="6459794"/>
            <a:ext cx="993057" cy="261682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pPr algn="r"/>
            <a:fld id="{29DF1F93-2A59-43AD-92A9-35A56A38EFF2}" type="slidenum">
              <a:rPr lang="ru-RU" sz="82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25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791036" y="6420652"/>
            <a:ext cx="8944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BB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презентации</a:t>
            </a:r>
            <a:endParaRPr lang="ru-RU" sz="1200" dirty="0">
              <a:solidFill>
                <a:srgbClr val="BBB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9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64648" y="6459794"/>
            <a:ext cx="993057" cy="261682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pPr algn="r"/>
            <a:fld id="{29DF1F93-2A59-43AD-92A9-35A56A38EFF2}" type="slidenum">
              <a:rPr lang="ru-RU" sz="82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25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1036" y="6420652"/>
            <a:ext cx="8944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BB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презентации</a:t>
            </a:r>
            <a:endParaRPr lang="ru-RU" sz="1200" dirty="0">
              <a:solidFill>
                <a:srgbClr val="BBB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1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64648" y="6459794"/>
            <a:ext cx="993057" cy="261682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pPr algn="r"/>
            <a:fld id="{29DF1F93-2A59-43AD-92A9-35A56A38EFF2}" type="slidenum">
              <a:rPr lang="ru-RU" sz="825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25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1036" y="6420652"/>
            <a:ext cx="8944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BB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презентации</a:t>
            </a:r>
            <a:endParaRPr lang="ru-RU" sz="1200" dirty="0">
              <a:solidFill>
                <a:srgbClr val="BBB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2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55057" y="6189321"/>
            <a:ext cx="837368" cy="411656"/>
            <a:chOff x="255057" y="6471301"/>
            <a:chExt cx="786601" cy="386699"/>
          </a:xfrm>
        </p:grpSpPr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14" cstate="print">
              <a:grayscl/>
              <a:lum bright="-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57" y="6471301"/>
              <a:ext cx="314257" cy="38669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603" y="6471302"/>
              <a:ext cx="340055" cy="332819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/>
            <p:cNvCxnSpPr/>
            <p:nvPr userDrawn="1"/>
          </p:nvCxnSpPr>
          <p:spPr>
            <a:xfrm flipH="1">
              <a:off x="635457" y="6471301"/>
              <a:ext cx="1" cy="2527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786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elyavskaya_no@mosgortrans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nina@fable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1821" y="1403501"/>
            <a:ext cx="9244100" cy="1429022"/>
          </a:xfrm>
        </p:spPr>
        <p:txBody>
          <a:bodyPr>
            <a:normAutofit fontScale="90000"/>
          </a:bodyPr>
          <a:lstStyle/>
          <a:p>
            <a:r>
              <a:rPr lang="ru-RU" sz="4400" b="0" dirty="0"/>
              <a:t>Анализ движения наземного общественного транспорта Москвы: </a:t>
            </a:r>
            <a:r>
              <a:rPr lang="ru-RU" sz="5300" b="0" dirty="0"/>
              <a:t>от </a:t>
            </a:r>
            <a:r>
              <a:rPr lang="ru-RU" sz="5300" b="0" dirty="0" err="1"/>
              <a:t>PostGIS</a:t>
            </a:r>
            <a:r>
              <a:rPr lang="ru-RU" sz="5300" b="0" dirty="0"/>
              <a:t> к </a:t>
            </a:r>
            <a:r>
              <a:rPr lang="ru-RU" sz="5300" b="0" dirty="0" err="1"/>
              <a:t>MobilityDB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1821" y="2920911"/>
            <a:ext cx="8791131" cy="10225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FuturaBookCTT" pitchFamily="2" charset="0"/>
              </a:rPr>
              <a:t>Нина Белявская</a:t>
            </a:r>
            <a:endParaRPr lang="ru-RU" sz="2400" dirty="0">
              <a:latin typeface="FuturaBookCTT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985600" y="4267242"/>
            <a:ext cx="2486647" cy="35463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FuturaBookCTT" pitchFamily="2" charset="0"/>
              </a:rPr>
              <a:t>5 февраля 2020, </a:t>
            </a:r>
            <a:r>
              <a:rPr lang="en-US" sz="2400" dirty="0" smtClean="0">
                <a:latin typeface="FuturaBookCTT" pitchFamily="2" charset="0"/>
              </a:rPr>
              <a:t>PgConf.r</a:t>
            </a:r>
            <a:r>
              <a:rPr lang="en-US" sz="2400" dirty="0">
                <a:latin typeface="FuturaBookCTT" pitchFamily="2" charset="0"/>
              </a:rPr>
              <a:t>u</a:t>
            </a:r>
            <a:endParaRPr lang="ru-RU" sz="2400" dirty="0">
              <a:latin typeface="FuturaBook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Пробеги - </a:t>
            </a:r>
            <a:r>
              <a:rPr lang="en-US" sz="3600" dirty="0" err="1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PostGIS</a:t>
            </a:r>
            <a:endParaRPr lang="ru-RU" sz="3600" dirty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78400" y="365125"/>
            <a:ext cx="68672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WITH endpoint AS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(SELECT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ST_LineFromText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'LINESTRING(37.5393505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55.6936058, 37.5365505 55.6908058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)‘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AS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l)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gl_uuid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t, t1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ST_X(p0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as x0, ST_Y(p0) as y0,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ST_X(p1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as x1, ST_Y(p1) as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y1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SELECT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gl_uuid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gl_point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AS p0,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lead(t) over w as t1, lead(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gl_point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over w as p1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FROM tracks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WINDOW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w AS (PARTITION BY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gl_uuid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ORDER BY t)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as points, endpoint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ST_LineCrossingDirection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l,ST_MakeLine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(p0,p1))=1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AND abs(ST_X(p1) - ST_X(p0)) &lt; 0.05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AND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abs(ST_Y(p1) - ST_Y(p0)) &lt; 0.05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ORDER BY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gl_uuid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t1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2" y="1305342"/>
            <a:ext cx="3596391" cy="327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5341" y="4810247"/>
            <a:ext cx="3743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Запрос выдаёт две точки, точное время пересечения отрезка надо </a:t>
            </a:r>
            <a:r>
              <a:rPr lang="ru-RU" dirty="0" err="1" smtClean="0"/>
              <a:t>апроксимировать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78398" y="5271912"/>
            <a:ext cx="580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Запрос усложнён из-за необходимости </a:t>
            </a:r>
            <a:r>
              <a:rPr lang="ru-RU" dirty="0" smtClean="0"/>
              <a:t>выстроить точки в последовательности с помощью </a:t>
            </a:r>
            <a:r>
              <a:rPr lang="en-US" dirty="0" smtClean="0"/>
              <a:t>window.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3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Пробеги - </a:t>
            </a:r>
            <a:r>
              <a:rPr lang="en-US" sz="3600" dirty="0" err="1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MobilityDB</a:t>
            </a:r>
            <a:endParaRPr lang="ru-RU" sz="3600" dirty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" y="1305342"/>
            <a:ext cx="3933296" cy="32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1720" y="1114926"/>
            <a:ext cx="744551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WITH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endpoint as (SELECT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ST_LineFromText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'LINESTRING(37.5393505 55.6936058, 37.5365505 55.6908058)'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) AS l),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timesets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as (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SELECT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gl_uuid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timestamps(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atGeometry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tline,l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)) as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FROM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mtracks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endpoint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WHERE route IN ('49') AND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tline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&amp;&amp; l),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times as (SELECT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gl_uuid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unnest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as t FROM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timesets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),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lines as (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SELECT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a.gl_uuid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route, t,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getValues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atPeriod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tline,period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(t-interval '15 sec',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t+interval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'15 sec'))) as points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FROM times a,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mtracks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b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WHERE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a.gl_uuid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b.gl_uuid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AND t &lt;@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tline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gl_uuid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route, t::time, 'B' as point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FROM lines, endpoint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ST_LineCrossingDirection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l,points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)=1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ORDER BY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gl_uuid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483" y="4921956"/>
            <a:ext cx="393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Запрос выдаёт точное время пересечения отрезка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0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Пробеги - сравнение</a:t>
            </a:r>
            <a:endParaRPr lang="ru-RU" sz="3600" dirty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4" y="1645041"/>
            <a:ext cx="4391978" cy="103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16" y="1560612"/>
            <a:ext cx="4173387" cy="120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9897" y="1485259"/>
            <a:ext cx="1588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Автобус 224</a:t>
            </a:r>
          </a:p>
          <a:p>
            <a:pPr algn="ctr"/>
            <a:r>
              <a:rPr lang="ru-RU" sz="1400" dirty="0" smtClean="0"/>
              <a:t>Пр. Вернадского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/>
              <a:t>Ленинский пр.</a:t>
            </a:r>
          </a:p>
          <a:p>
            <a:pPr algn="ctr"/>
            <a:r>
              <a:rPr lang="ru-RU" sz="1400" dirty="0" smtClean="0"/>
              <a:t>Апрель 2015</a:t>
            </a:r>
            <a:endParaRPr lang="ru-RU" sz="1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7" y="2941127"/>
            <a:ext cx="4403408" cy="134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98" y="2963987"/>
            <a:ext cx="4426268" cy="129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86773" y="2967911"/>
            <a:ext cx="1604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Троллейбус 49</a:t>
            </a:r>
          </a:p>
          <a:p>
            <a:pPr algn="ctr"/>
            <a:r>
              <a:rPr lang="ru-RU" sz="1400" dirty="0" smtClean="0"/>
              <a:t>Ул. </a:t>
            </a:r>
            <a:r>
              <a:rPr lang="ru-RU" sz="1400" dirty="0" err="1" smtClean="0"/>
              <a:t>Цюрупы</a:t>
            </a:r>
            <a:endParaRPr lang="ru-RU" sz="1400" dirty="0" smtClean="0"/>
          </a:p>
          <a:p>
            <a:pPr algn="ctr"/>
            <a:r>
              <a:rPr lang="ru-RU" sz="1400" dirty="0" smtClean="0"/>
              <a:t>- Ленинский пр.</a:t>
            </a:r>
          </a:p>
          <a:p>
            <a:pPr algn="ctr"/>
            <a:r>
              <a:rPr lang="ru-RU" sz="1400" dirty="0" smtClean="0"/>
              <a:t>Февраль 2015</a:t>
            </a:r>
            <a:endParaRPr lang="ru-RU" sz="1400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1" y="4577942"/>
            <a:ext cx="4494848" cy="67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95902" y="4392204"/>
            <a:ext cx="12903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Трамвай 21</a:t>
            </a:r>
          </a:p>
          <a:p>
            <a:pPr algn="ctr"/>
            <a:r>
              <a:rPr lang="ru-RU" sz="1400" dirty="0" smtClean="0"/>
              <a:t>Строгино -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err="1" smtClean="0"/>
              <a:t>м.Щукинская</a:t>
            </a:r>
            <a:endParaRPr lang="ru-RU" sz="1400" dirty="0" smtClean="0"/>
          </a:p>
          <a:p>
            <a:pPr algn="ctr"/>
            <a:r>
              <a:rPr lang="ru-RU" sz="1400" dirty="0" smtClean="0"/>
              <a:t>Февраль 2015</a:t>
            </a:r>
            <a:endParaRPr lang="ru-RU" sz="1400" dirty="0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16" y="4543652"/>
            <a:ext cx="4500563" cy="71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0320" y="1309576"/>
            <a:ext cx="109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PostGIS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90482" y="127570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MobilityDB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29020" y="2686812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~60 </a:t>
            </a:r>
            <a:r>
              <a:rPr lang="ru-RU" sz="1600" dirty="0" smtClean="0"/>
              <a:t>сек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29019" y="4286714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</a:t>
            </a:r>
            <a:r>
              <a:rPr lang="ru-RU" sz="1600" dirty="0" smtClean="0"/>
              <a:t>20</a:t>
            </a:r>
            <a:r>
              <a:rPr lang="en-US" sz="1600" dirty="0" smtClean="0"/>
              <a:t> </a:t>
            </a:r>
            <a:r>
              <a:rPr lang="ru-RU" sz="1600" dirty="0" smtClean="0"/>
              <a:t>сек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29018" y="5424857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</a:t>
            </a:r>
            <a:r>
              <a:rPr lang="ru-RU" sz="1600" dirty="0" smtClean="0"/>
              <a:t>9</a:t>
            </a:r>
            <a:r>
              <a:rPr lang="en-US" sz="1600" dirty="0" smtClean="0"/>
              <a:t> </a:t>
            </a:r>
            <a:r>
              <a:rPr lang="ru-RU" sz="1600" dirty="0" smtClean="0"/>
              <a:t>сек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94063" y="2686812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</a:t>
            </a:r>
            <a:r>
              <a:rPr lang="ru-RU" sz="1600" dirty="0" smtClean="0"/>
              <a:t>20</a:t>
            </a:r>
            <a:r>
              <a:rPr lang="en-US" sz="1600" dirty="0" smtClean="0"/>
              <a:t> </a:t>
            </a:r>
            <a:r>
              <a:rPr lang="ru-RU" sz="1600" dirty="0" smtClean="0"/>
              <a:t>сек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94063" y="4281295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</a:t>
            </a:r>
            <a:r>
              <a:rPr lang="ru-RU" sz="1600" dirty="0" smtClean="0"/>
              <a:t>1</a:t>
            </a:r>
            <a:r>
              <a:rPr lang="en-US" sz="1600" dirty="0" smtClean="0"/>
              <a:t>0 </a:t>
            </a:r>
            <a:r>
              <a:rPr lang="ru-RU" sz="1600" dirty="0" smtClean="0"/>
              <a:t>сек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02349" y="5424857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</a:t>
            </a:r>
            <a:r>
              <a:rPr lang="ru-RU" sz="1600" dirty="0" smtClean="0"/>
              <a:t>5.5</a:t>
            </a:r>
            <a:r>
              <a:rPr lang="en-US" sz="1600" dirty="0" smtClean="0"/>
              <a:t> </a:t>
            </a:r>
            <a:r>
              <a:rPr lang="ru-RU" sz="1600" dirty="0" smtClean="0"/>
              <a:t>сек</a:t>
            </a:r>
          </a:p>
        </p:txBody>
      </p:sp>
    </p:spTree>
    <p:extLst>
      <p:ext uri="{BB962C8B-B14F-4D97-AF65-F5344CB8AC3E}">
        <p14:creationId xmlns:p14="http://schemas.microsoft.com/office/powerpoint/2010/main" val="9720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Карта скоростей – </a:t>
            </a:r>
            <a:r>
              <a:rPr lang="en-US" sz="3600" dirty="0" err="1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PostGIS</a:t>
            </a:r>
            <a:endParaRPr lang="en-US" sz="3600" dirty="0" smtClean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287411" y="5959254"/>
            <a:ext cx="11809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uturaDemiCTT" pitchFamily="2" charset="0"/>
                <a:cs typeface="Arial" panose="020B0604020202020204" pitchFamily="34" charset="0"/>
              </a:rPr>
              <a:t>Дополнительный текст</a:t>
            </a:r>
            <a:endParaRPr lang="ru-RU" sz="2000" dirty="0">
              <a:latin typeface="FuturaDemiCTT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2079" y="1033999"/>
            <a:ext cx="77292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WITH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segments AS (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SELECT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'LINESTRING(37.44654993 55.72910825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,…,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37.44820638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55.72529983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)'::geometry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AS line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SELECT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gl_uuid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gl_point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ST_X(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gl_point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as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ST_Y(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gl_point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as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lat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route,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ST_DistanceSphere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gl_point,line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AS r FROM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tracks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segments s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WHERE 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&gt;'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7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:00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' AND t&lt;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9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:00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'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AND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ST_DistanceSphere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gl_point,line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&lt; 20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ORDER BY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gl_uuid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94968" y="4752095"/>
            <a:ext cx="745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Получен набор точек, которые следует соединить в треки и выбрать те, что идут в правильном направлении.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31105"/>
              </p:ext>
            </p:extLst>
          </p:nvPr>
        </p:nvGraphicFramePr>
        <p:xfrm>
          <a:off x="223058" y="1027385"/>
          <a:ext cx="3962400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r:id="rId4" imgW="3961800" imgH="4291920" progId="">
                  <p:embed/>
                </p:oleObj>
              </mc:Choice>
              <mc:Fallback>
                <p:oleObj r:id="rId4" imgW="3961800" imgH="4291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058" y="1027385"/>
                        <a:ext cx="3962400" cy="429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217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Карта скоростей – </a:t>
            </a:r>
            <a:r>
              <a:rPr lang="en-US" sz="3600" dirty="0" err="1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MobilityDB</a:t>
            </a:r>
            <a:endParaRPr lang="en-US" sz="3600" dirty="0" smtClean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01847" y="977628"/>
            <a:ext cx="801511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WITH segments as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(SELECT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ST_Buffer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'LINESTRING(37.44654993 55.72910825,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,37.44820638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55.72529983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)'::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geography,</a:t>
            </a:r>
            <a:endParaRPr lang="ru-RU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20)::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geometry as shape,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degrees(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ST_Azimuth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'POINT(37.44654993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55.72910825)'::geometry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'POINT(37.44820638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37.44820638)'::geometry)) as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azimuth),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pbox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atPeriod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tline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period '[2015-04-06 07:00,2015-04-06 09:00]') AS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tline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FROM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mtracks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), 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lines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as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(SELECT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unnest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(sequences(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atGeometry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tline,shape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))) as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track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   FROM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pbox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segments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   WHERE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intersects(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shape,tline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SELECT 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ST_Length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getValues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(track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)::geography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)/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extract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('epoch' from 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endTimestamp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(track)-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startTimestamp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(track))) 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as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v 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FROM lines,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segments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ABS(degrees(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ST_Azimuth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startValue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(track),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endValue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(track)))-azimuth)&lt;60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640" y="5404955"/>
            <a:ext cx="316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Сразу вычисляем скорость на отрезке.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393935"/>
              </p:ext>
            </p:extLst>
          </p:nvPr>
        </p:nvGraphicFramePr>
        <p:xfrm>
          <a:off x="151735" y="1112355"/>
          <a:ext cx="3678789" cy="398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4" imgW="3961800" imgH="4291920" progId="">
                  <p:embed/>
                </p:oleObj>
              </mc:Choice>
              <mc:Fallback>
                <p:oleObj r:id="rId4" imgW="3961800" imgH="4291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735" y="1112355"/>
                        <a:ext cx="3678789" cy="3985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5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Карта скоростей – сравнение</a:t>
            </a:r>
            <a:endParaRPr lang="en-US" sz="3600" dirty="0" smtClean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14" y="1633538"/>
            <a:ext cx="5688932" cy="3235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168" y="1633538"/>
            <a:ext cx="5655762" cy="32064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7537" y="946484"/>
            <a:ext cx="344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PostGIS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405523" y="946484"/>
            <a:ext cx="344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MobilityDB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399658" y="502111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</a:t>
            </a:r>
            <a:r>
              <a:rPr lang="ru-RU" dirty="0" smtClean="0"/>
              <a:t>4.3</a:t>
            </a:r>
            <a:r>
              <a:rPr lang="en-US" dirty="0" smtClean="0"/>
              <a:t> </a:t>
            </a:r>
            <a:r>
              <a:rPr lang="ru-RU" dirty="0" smtClean="0"/>
              <a:t>мин.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494889" y="502111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</a:t>
            </a:r>
            <a:r>
              <a:rPr lang="ru-RU" dirty="0" smtClean="0"/>
              <a:t>2.5</a:t>
            </a:r>
            <a:r>
              <a:rPr lang="en-US" dirty="0" smtClean="0"/>
              <a:t> </a:t>
            </a:r>
            <a:r>
              <a:rPr lang="ru-RU" dirty="0" smtClean="0"/>
              <a:t>мин.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6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Восстановление траектории</a:t>
            </a:r>
            <a:endParaRPr lang="en-US" sz="3600" dirty="0" smtClean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3058" y="1114926"/>
            <a:ext cx="5517342" cy="37856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Возможны ситуации сбоя навигации, когда в течение нескольких минут данные не поступают. </a:t>
            </a:r>
          </a:p>
          <a:p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Нельзя использовать для измерения скорости, так как скорость не постоянна.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Нужно для оценки регулярности прибытия транспорта на остановку.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037689"/>
              </p:ext>
            </p:extLst>
          </p:nvPr>
        </p:nvGraphicFramePr>
        <p:xfrm>
          <a:off x="5555297" y="1114926"/>
          <a:ext cx="6228637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4" imgW="9371160" imgH="6628320" progId="">
                  <p:embed/>
                </p:oleObj>
              </mc:Choice>
              <mc:Fallback>
                <p:oleObj r:id="rId4" imgW="9371160" imgH="6628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5297" y="1114926"/>
                        <a:ext cx="6228637" cy="440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олилиния 12"/>
          <p:cNvSpPr/>
          <p:nvPr/>
        </p:nvSpPr>
        <p:spPr>
          <a:xfrm>
            <a:off x="6381750" y="1655794"/>
            <a:ext cx="2169484" cy="1377919"/>
          </a:xfrm>
          <a:custGeom>
            <a:avLst/>
            <a:gdLst>
              <a:gd name="connsiteX0" fmla="*/ 0 w 2169484"/>
              <a:gd name="connsiteY0" fmla="*/ 1377919 h 1377919"/>
              <a:gd name="connsiteX1" fmla="*/ 200025 w 2169484"/>
              <a:gd name="connsiteY1" fmla="*/ 1068356 h 1377919"/>
              <a:gd name="connsiteX2" fmla="*/ 590550 w 2169484"/>
              <a:gd name="connsiteY2" fmla="*/ 601631 h 1377919"/>
              <a:gd name="connsiteX3" fmla="*/ 752475 w 2169484"/>
              <a:gd name="connsiteY3" fmla="*/ 449231 h 1377919"/>
              <a:gd name="connsiteX4" fmla="*/ 947738 w 2169484"/>
              <a:gd name="connsiteY4" fmla="*/ 325406 h 1377919"/>
              <a:gd name="connsiteX5" fmla="*/ 1209675 w 2169484"/>
              <a:gd name="connsiteY5" fmla="*/ 196819 h 1377919"/>
              <a:gd name="connsiteX6" fmla="*/ 1490663 w 2169484"/>
              <a:gd name="connsiteY6" fmla="*/ 106331 h 1377919"/>
              <a:gd name="connsiteX7" fmla="*/ 1947863 w 2169484"/>
              <a:gd name="connsiteY7" fmla="*/ 30131 h 1377919"/>
              <a:gd name="connsiteX8" fmla="*/ 2152650 w 2169484"/>
              <a:gd name="connsiteY8" fmla="*/ 1556 h 1377919"/>
              <a:gd name="connsiteX9" fmla="*/ 2143125 w 2169484"/>
              <a:gd name="connsiteY9" fmla="*/ 6319 h 13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9484" h="1377919">
                <a:moveTo>
                  <a:pt x="0" y="1377919"/>
                </a:moveTo>
                <a:cubicBezTo>
                  <a:pt x="50800" y="1287828"/>
                  <a:pt x="101600" y="1197737"/>
                  <a:pt x="200025" y="1068356"/>
                </a:cubicBezTo>
                <a:cubicBezTo>
                  <a:pt x="298450" y="938975"/>
                  <a:pt x="498475" y="704818"/>
                  <a:pt x="590550" y="601631"/>
                </a:cubicBezTo>
                <a:cubicBezTo>
                  <a:pt x="682625" y="498444"/>
                  <a:pt x="692944" y="495268"/>
                  <a:pt x="752475" y="449231"/>
                </a:cubicBezTo>
                <a:cubicBezTo>
                  <a:pt x="812006" y="403194"/>
                  <a:pt x="871538" y="367475"/>
                  <a:pt x="947738" y="325406"/>
                </a:cubicBezTo>
                <a:cubicBezTo>
                  <a:pt x="1023938" y="283337"/>
                  <a:pt x="1119188" y="233331"/>
                  <a:pt x="1209675" y="196819"/>
                </a:cubicBezTo>
                <a:cubicBezTo>
                  <a:pt x="1300162" y="160307"/>
                  <a:pt x="1367632" y="134112"/>
                  <a:pt x="1490663" y="106331"/>
                </a:cubicBezTo>
                <a:cubicBezTo>
                  <a:pt x="1613694" y="78550"/>
                  <a:pt x="1837532" y="47593"/>
                  <a:pt x="1947863" y="30131"/>
                </a:cubicBezTo>
                <a:cubicBezTo>
                  <a:pt x="2058194" y="12668"/>
                  <a:pt x="2120106" y="5525"/>
                  <a:pt x="2152650" y="1556"/>
                </a:cubicBezTo>
                <a:cubicBezTo>
                  <a:pt x="2185194" y="-2413"/>
                  <a:pt x="2164159" y="1953"/>
                  <a:pt x="2143125" y="6319"/>
                </a:cubicBezTo>
              </a:path>
            </a:pathLst>
          </a:custGeom>
          <a:noFill/>
          <a:ln w="28575">
            <a:solidFill>
              <a:srgbClr val="3388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179796"/>
              </p:ext>
            </p:extLst>
          </p:nvPr>
        </p:nvGraphicFramePr>
        <p:xfrm>
          <a:off x="2702329" y="5094869"/>
          <a:ext cx="2794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6" imgW="280080" imgH="542520" progId="">
                  <p:embed/>
                </p:oleObj>
              </mc:Choice>
              <mc:Fallback>
                <p:oleObj r:id="rId6" imgW="280080" imgH="542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02329" y="5094869"/>
                        <a:ext cx="27940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9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Выводы</a:t>
            </a:r>
            <a:endParaRPr lang="en-US" sz="3600" dirty="0" smtClean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3156" y="1196622"/>
            <a:ext cx="996952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669B2"/>
                </a:solidFill>
              </a:rPr>
              <a:t>Расширение </a:t>
            </a:r>
            <a:r>
              <a:rPr lang="en-US" sz="2800" dirty="0" err="1">
                <a:solidFill>
                  <a:srgbClr val="0669B2"/>
                </a:solidFill>
              </a:rPr>
              <a:t>MobilityDB</a:t>
            </a:r>
            <a:r>
              <a:rPr lang="en-US" sz="2800" dirty="0">
                <a:solidFill>
                  <a:srgbClr val="0669B2"/>
                </a:solidFill>
              </a:rPr>
              <a:t> </a:t>
            </a:r>
            <a:r>
              <a:rPr lang="ru-RU" sz="2800" dirty="0" smtClean="0">
                <a:solidFill>
                  <a:srgbClr val="0669B2"/>
                </a:solidFill>
              </a:rPr>
              <a:t>позволяет: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669B2"/>
                </a:solidFill>
              </a:rPr>
              <a:t>значительно экономить дисковое пространство </a:t>
            </a:r>
            <a:br>
              <a:rPr lang="ru-RU" sz="2800" dirty="0" smtClean="0">
                <a:solidFill>
                  <a:srgbClr val="0669B2"/>
                </a:solidFill>
              </a:rPr>
            </a:br>
            <a:r>
              <a:rPr lang="ru-RU" sz="2800" dirty="0" smtClean="0">
                <a:solidFill>
                  <a:srgbClr val="0669B2"/>
                </a:solidFill>
              </a:rPr>
              <a:t>при хранении треков транспорта;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669B2"/>
                </a:solidFill>
              </a:rPr>
              <a:t>ускорять расчёты транспортной аналитики.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dirty="0">
              <a:solidFill>
                <a:srgbClr val="0669B2"/>
              </a:solidFill>
            </a:endParaRPr>
          </a:p>
          <a:p>
            <a:r>
              <a:rPr lang="ru-RU" sz="2800" dirty="0" smtClean="0">
                <a:solidFill>
                  <a:srgbClr val="0669B2"/>
                </a:solidFill>
              </a:rPr>
              <a:t>Команда разработчиков </a:t>
            </a:r>
            <a:r>
              <a:rPr lang="en-US" sz="2800" dirty="0" err="1" smtClean="0">
                <a:solidFill>
                  <a:srgbClr val="0669B2"/>
                </a:solidFill>
              </a:rPr>
              <a:t>MobilityDB</a:t>
            </a:r>
            <a:r>
              <a:rPr lang="en-US" sz="2800" dirty="0" smtClean="0">
                <a:solidFill>
                  <a:srgbClr val="0669B2"/>
                </a:solidFill>
              </a:rPr>
              <a:t> </a:t>
            </a:r>
            <a:r>
              <a:rPr lang="ru-RU" sz="2800" dirty="0" smtClean="0">
                <a:solidFill>
                  <a:srgbClr val="0669B2"/>
                </a:solidFill>
              </a:rPr>
              <a:t>готова к сотрудничеству,</a:t>
            </a:r>
            <a:br>
              <a:rPr lang="ru-RU" sz="2800" dirty="0" smtClean="0">
                <a:solidFill>
                  <a:srgbClr val="0669B2"/>
                </a:solidFill>
              </a:rPr>
            </a:br>
            <a:r>
              <a:rPr lang="ru-RU" sz="2800" dirty="0" smtClean="0">
                <a:solidFill>
                  <a:srgbClr val="0669B2"/>
                </a:solidFill>
              </a:rPr>
              <a:t>оперативно отвечает на вопросы и помогает решать проблемы.</a:t>
            </a:r>
          </a:p>
          <a:p>
            <a:endParaRPr lang="ru-RU" sz="2800" dirty="0">
              <a:solidFill>
                <a:srgbClr val="0669B2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0669B2"/>
                </a:solidFill>
              </a:rPr>
              <a:t>MobilityDB</a:t>
            </a:r>
            <a:r>
              <a:rPr lang="en-US" sz="2800" b="1" dirty="0" smtClean="0">
                <a:solidFill>
                  <a:srgbClr val="0669B2"/>
                </a:solidFill>
              </a:rPr>
              <a:t> – </a:t>
            </a:r>
            <a:r>
              <a:rPr lang="ru-RU" sz="2800" b="1" dirty="0" smtClean="0">
                <a:solidFill>
                  <a:srgbClr val="0669B2"/>
                </a:solidFill>
              </a:rPr>
              <a:t>новый удобный инструмент,</a:t>
            </a:r>
            <a:br>
              <a:rPr lang="ru-RU" sz="2800" b="1" dirty="0" smtClean="0">
                <a:solidFill>
                  <a:srgbClr val="0669B2"/>
                </a:solidFill>
              </a:rPr>
            </a:br>
            <a:r>
              <a:rPr lang="ru-RU" sz="2800" b="1" dirty="0" smtClean="0">
                <a:solidFill>
                  <a:srgbClr val="0669B2"/>
                </a:solidFill>
              </a:rPr>
              <a:t>который стоит изучить и использовать в работе.</a:t>
            </a:r>
          </a:p>
        </p:txBody>
      </p:sp>
    </p:spTree>
    <p:extLst>
      <p:ext uri="{BB962C8B-B14F-4D97-AF65-F5344CB8AC3E}">
        <p14:creationId xmlns:p14="http://schemas.microsoft.com/office/powerpoint/2010/main" val="13396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0" dirty="0" smtClean="0">
                <a:latin typeface="FuturaDemiCTT" pitchFamily="2" charset="0"/>
              </a:rPr>
              <a:t>Спасибо за внимание!</a:t>
            </a:r>
            <a:endParaRPr lang="ru-RU" sz="4400" b="0" dirty="0">
              <a:latin typeface="FuturaDemiCT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3934" y="5023104"/>
            <a:ext cx="329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belyavskaya_no@mosgortrans.ru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nina@fable.ru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Служба движения ГУП «</a:t>
            </a:r>
            <a:r>
              <a:rPr lang="ru-RU" sz="3600" dirty="0" err="1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Мосгортранс</a:t>
            </a:r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»</a:t>
            </a:r>
            <a:endParaRPr lang="ru-RU" sz="3600" dirty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351" y="1123986"/>
            <a:ext cx="11809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uturaDemiCTT" pitchFamily="2" charset="0"/>
                <a:cs typeface="Arial" panose="020B0604020202020204" pitchFamily="34" charset="0"/>
              </a:rPr>
              <a:t>Я работаю в отделе, задача которого – оптимизировать маршрутную сеть и расписания наземного общественного транспорта Москвы.</a:t>
            </a:r>
            <a:endParaRPr lang="ru-RU" sz="2000" dirty="0">
              <a:latin typeface="FuturaDemiCTT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24993" y="2013528"/>
            <a:ext cx="59702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FuturaDemiCTT" pitchFamily="2" charset="0"/>
                <a:cs typeface="Arial" panose="020B0604020202020204" pitchFamily="34" charset="0"/>
              </a:rPr>
              <a:t>Мегаполису нужен комфортный общественный транспорт. </a:t>
            </a:r>
            <a:endParaRPr lang="en-US" sz="2400" dirty="0" smtClean="0">
              <a:latin typeface="FuturaDemiCTT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FuturaDemiCTT" pitchFamily="2" charset="0"/>
                <a:cs typeface="Arial" panose="020B0604020202020204" pitchFamily="34" charset="0"/>
              </a:rPr>
              <a:t>Не только метро, но и автобусы, троллейбусы, трамваи </a:t>
            </a:r>
            <a:endParaRPr lang="en-US" sz="2800" dirty="0" smtClean="0">
              <a:latin typeface="FuturaDemiCTT" pitchFamily="2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FuturaDemiCTT" pitchFamily="2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FuturaDemiCTT" pitchFamily="2" charset="0"/>
                <a:cs typeface="Arial" panose="020B0604020202020204" pitchFamily="34" charset="0"/>
              </a:rPr>
              <a:t>Транспорт должен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FuturaDemiCTT" pitchFamily="2" charset="0"/>
                <a:cs typeface="Arial" panose="020B0604020202020204" pitchFamily="34" charset="0"/>
              </a:rPr>
              <a:t>ходить регулярно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FuturaDemiCTT" pitchFamily="2" charset="0"/>
                <a:cs typeface="Arial" panose="020B0604020202020204" pitchFamily="34" charset="0"/>
              </a:rPr>
              <a:t>соблюдать расписание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FuturaDemiCTT" pitchFamily="2" charset="0"/>
                <a:cs typeface="Arial" panose="020B0604020202020204" pitchFamily="34" charset="0"/>
              </a:rPr>
              <a:t>ходить быстро</a:t>
            </a:r>
            <a:r>
              <a:rPr lang="ru-RU" sz="2800" dirty="0" smtClean="0">
                <a:latin typeface="FuturaDemiCTT" pitchFamily="2" charset="0"/>
                <a:cs typeface="Arial" panose="020B0604020202020204" pitchFamily="34" charset="0"/>
              </a:rPr>
              <a:t>.</a:t>
            </a:r>
            <a:endParaRPr lang="ru-RU" sz="2800" dirty="0">
              <a:latin typeface="FuturaDemiCTT" pitchFamily="2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7" y="1993295"/>
            <a:ext cx="5063090" cy="378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3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Сбор данных спутниковой навигации</a:t>
            </a:r>
            <a:endParaRPr lang="ru-RU" sz="3600" dirty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351" y="1123986"/>
            <a:ext cx="942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uturaDemiCTT" pitchFamily="2" charset="0"/>
                <a:cs typeface="Arial" panose="020B0604020202020204" pitchFamily="34" charset="0"/>
              </a:rPr>
              <a:t>Весь городской общественный транспорт Москвы оборудован навигационными приборами ГЛОНАСС.</a:t>
            </a:r>
            <a:endParaRPr lang="ru-RU" sz="2000" dirty="0">
              <a:latin typeface="FuturaDemiCTT" pitchFamily="2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7448311" y="2458730"/>
            <a:ext cx="3623262" cy="1952098"/>
            <a:chOff x="7688238" y="1020203"/>
            <a:chExt cx="3623262" cy="1952098"/>
          </a:xfrm>
        </p:grpSpPr>
        <p:pic>
          <p:nvPicPr>
            <p:cNvPr id="27" name="Google Shape;12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88238" y="1020203"/>
              <a:ext cx="1343025" cy="90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21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118953" y="2696076"/>
              <a:ext cx="628650" cy="276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22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919950" y="2496041"/>
              <a:ext cx="609600" cy="47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23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701900" y="2505566"/>
              <a:ext cx="6096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8" name="Google Shape;138;p14"/>
          <p:cNvCxnSpPr/>
          <p:nvPr/>
        </p:nvCxnSpPr>
        <p:spPr>
          <a:xfrm flipH="1" flipV="1">
            <a:off x="5270189" y="3709571"/>
            <a:ext cx="2217084" cy="33160"/>
          </a:xfrm>
          <a:prstGeom prst="straightConnector1">
            <a:avLst/>
          </a:prstGeom>
          <a:noFill/>
          <a:ln w="76200" cap="flat" cmpd="sng">
            <a:solidFill>
              <a:srgbClr val="1155CC"/>
            </a:solidFill>
            <a:prstDash val="sysDash"/>
            <a:round/>
            <a:headEnd type="none" w="med" len="med"/>
            <a:tailEnd type="triangle" w="med" len="med"/>
          </a:ln>
        </p:spPr>
      </p:cxnSp>
      <p:sp>
        <p:nvSpPr>
          <p:cNvPr id="39" name="Google Shape;135;p14"/>
          <p:cNvSpPr/>
          <p:nvPr/>
        </p:nvSpPr>
        <p:spPr>
          <a:xfrm>
            <a:off x="516438" y="2166716"/>
            <a:ext cx="2354100" cy="2664300"/>
          </a:xfrm>
          <a:prstGeom prst="can">
            <a:avLst>
              <a:gd name="adj" fmla="val 25000"/>
            </a:avLst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136;p14"/>
          <p:cNvSpPr/>
          <p:nvPr/>
        </p:nvSpPr>
        <p:spPr>
          <a:xfrm>
            <a:off x="1684763" y="2312041"/>
            <a:ext cx="2354100" cy="2664300"/>
          </a:xfrm>
          <a:prstGeom prst="can">
            <a:avLst>
              <a:gd name="adj" fmla="val 25000"/>
            </a:avLst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137;p14"/>
          <p:cNvSpPr/>
          <p:nvPr/>
        </p:nvSpPr>
        <p:spPr>
          <a:xfrm>
            <a:off x="2916613" y="2448216"/>
            <a:ext cx="2354100" cy="2664300"/>
          </a:xfrm>
          <a:prstGeom prst="can">
            <a:avLst>
              <a:gd name="adj" fmla="val 25000"/>
            </a:avLst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141;p14"/>
          <p:cNvSpPr txBox="1"/>
          <p:nvPr/>
        </p:nvSpPr>
        <p:spPr>
          <a:xfrm>
            <a:off x="3425189" y="3254066"/>
            <a:ext cx="18450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kern="0" dirty="0" err="1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PostgreSQL</a:t>
            </a:r>
            <a:endParaRPr kern="0" dirty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" name="Google Shape;14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8502" y="3320561"/>
            <a:ext cx="44326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4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16738" y="3993988"/>
            <a:ext cx="1571300" cy="38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8357937" y="3219971"/>
            <a:ext cx="753979" cy="774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8500522" y="3035071"/>
            <a:ext cx="1386926" cy="9090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33" idx="0"/>
          </p:cNvCxnSpPr>
          <p:nvPr/>
        </p:nvCxnSpPr>
        <p:spPr>
          <a:xfrm>
            <a:off x="8791336" y="2911167"/>
            <a:ext cx="1975437" cy="10329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87273" y="4937067"/>
            <a:ext cx="379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Координаты машины определяются </a:t>
            </a:r>
          </a:p>
          <a:p>
            <a:r>
              <a:rPr lang="ru-RU" dirty="0" smtClean="0"/>
              <a:t>каждые 30 сек.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93969" y="3069400"/>
            <a:ext cx="1769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&gt; 500 MB </a:t>
            </a:r>
            <a:r>
              <a:rPr lang="ru-RU" dirty="0"/>
              <a:t>в день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76634" y="5160060"/>
            <a:ext cx="175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</a:t>
            </a:r>
            <a:r>
              <a:rPr lang="ru-RU" sz="2000" dirty="0" smtClean="0"/>
              <a:t>300</a:t>
            </a:r>
            <a:r>
              <a:rPr lang="en-US" sz="2000" dirty="0" smtClean="0"/>
              <a:t> GB </a:t>
            </a:r>
            <a:r>
              <a:rPr lang="ru-RU" sz="2000" dirty="0" smtClean="0"/>
              <a:t>в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978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Анализ данных - пробеги</a:t>
            </a:r>
            <a:endParaRPr lang="ru-RU" sz="3600" dirty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351" y="1123986"/>
            <a:ext cx="344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uturaDemiCTT" pitchFamily="2" charset="0"/>
                <a:cs typeface="Arial" panose="020B0604020202020204" pitchFamily="34" charset="0"/>
              </a:rPr>
              <a:t>Трамвай №</a:t>
            </a:r>
            <a:r>
              <a:rPr lang="ru-RU" sz="2400" dirty="0" smtClean="0">
                <a:latin typeface="FuturaDemiCTT" pitchFamily="2" charset="0"/>
                <a:cs typeface="Arial" panose="020B0604020202020204" pitchFamily="34" charset="0"/>
              </a:rPr>
              <a:t>21</a:t>
            </a:r>
            <a:r>
              <a:rPr lang="ru-RU" sz="2000" dirty="0" smtClean="0">
                <a:latin typeface="FuturaDemiCTT" pitchFamily="2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FuturaDemiCTT" pitchFamily="2" charset="0"/>
                <a:cs typeface="Arial" panose="020B0604020202020204" pitchFamily="34" charset="0"/>
              </a:rPr>
              <a:t>Октябрь</a:t>
            </a:r>
            <a:r>
              <a:rPr lang="ru-RU" sz="2000" dirty="0" smtClean="0">
                <a:latin typeface="FuturaDemiCTT" pitchFamily="2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FuturaDemiCTT" pitchFamily="2" charset="0"/>
                <a:cs typeface="Arial" panose="020B0604020202020204" pitchFamily="34" charset="0"/>
              </a:rPr>
              <a:t>2017</a:t>
            </a:r>
            <a:endParaRPr lang="ru-RU" sz="2400" dirty="0">
              <a:latin typeface="FuturaDemiCTT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959" y="2432826"/>
            <a:ext cx="2293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FuturaDemiCTT" pitchFamily="2" charset="0"/>
                <a:cs typeface="Arial" panose="020B0604020202020204" pitchFamily="34" charset="0"/>
              </a:rPr>
              <a:t>Основной текст </a:t>
            </a:r>
            <a:endParaRPr lang="ru-RU" sz="2400" dirty="0">
              <a:latin typeface="FuturaDemiCTT" pitchFamily="2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1" y="1533156"/>
            <a:ext cx="11715302" cy="44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Анализ данных - пробеги</a:t>
            </a:r>
            <a:endParaRPr lang="ru-RU" sz="3600" dirty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351" y="1123986"/>
            <a:ext cx="344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uturaDemiCTT" pitchFamily="2" charset="0"/>
                <a:cs typeface="Arial" panose="020B0604020202020204" pitchFamily="34" charset="0"/>
              </a:rPr>
              <a:t>Троллейбус №49</a:t>
            </a:r>
            <a:endParaRPr lang="ru-RU" sz="2000" dirty="0">
              <a:latin typeface="FuturaDemiCTT" pitchFamily="2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" y="1772918"/>
            <a:ext cx="6041191" cy="3512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053" y="5630779"/>
            <a:ext cx="162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Сентябрь 2017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15" y="1777108"/>
            <a:ext cx="5978185" cy="3508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56946" y="5630779"/>
            <a:ext cx="162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Сентябрь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0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Анализ данных – тепловые карты</a:t>
            </a:r>
            <a:endParaRPr lang="ru-RU" sz="3600" dirty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86887" y="1305089"/>
            <a:ext cx="27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Выделенные полосы НОТ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94177"/>
            <a:ext cx="38481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54" y="1951327"/>
            <a:ext cx="37719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50" y="1884651"/>
            <a:ext cx="38385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9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MobilityDB</a:t>
            </a:r>
            <a:endParaRPr lang="ru-RU" sz="3600" dirty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351" y="1123986"/>
            <a:ext cx="11809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70C0"/>
                </a:solidFill>
              </a:rPr>
              <a:t>https://github.com/ULB-CoDE-WIT/MobilityDB</a:t>
            </a:r>
            <a:endParaRPr lang="ru-RU" sz="2000" u="sng" dirty="0">
              <a:solidFill>
                <a:srgbClr val="0070C0"/>
              </a:solidFill>
              <a:latin typeface="FuturaDemiCTT" pitchFamily="2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MobilityD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4" y="1709524"/>
            <a:ext cx="38100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0254" y="186876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/>
              <a:t>MobilityDB</a:t>
            </a:r>
            <a:r>
              <a:rPr lang="en-US" sz="2400" dirty="0"/>
              <a:t> </a:t>
            </a:r>
            <a:r>
              <a:rPr lang="ru-RU" sz="2400" dirty="0" smtClean="0"/>
              <a:t>- открытое программное расширение, которое добавляет поддержку </a:t>
            </a:r>
            <a:r>
              <a:rPr lang="ru-RU" sz="2400" dirty="0" err="1" smtClean="0"/>
              <a:t>темпоральных</a:t>
            </a:r>
            <a:r>
              <a:rPr lang="ru-RU" sz="2400" dirty="0" smtClean="0"/>
              <a:t> и </a:t>
            </a:r>
            <a:r>
              <a:rPr lang="ru-RU" sz="2400" dirty="0" err="1"/>
              <a:t>темпорально</a:t>
            </a:r>
            <a:r>
              <a:rPr lang="ru-RU" sz="2400" dirty="0"/>
              <a:t>-пространственных</a:t>
            </a:r>
            <a:r>
              <a:rPr lang="ru-RU" sz="2400" dirty="0" smtClean="0"/>
              <a:t> объектов к</a:t>
            </a:r>
            <a:r>
              <a:rPr lang="en-US" sz="2400" dirty="0"/>
              <a:t> </a:t>
            </a:r>
            <a:r>
              <a:rPr lang="en-US" sz="2400" dirty="0" err="1" smtClean="0"/>
              <a:t>PostgreSQL</a:t>
            </a:r>
            <a:r>
              <a:rPr lang="en-US" sz="2400" dirty="0" smtClean="0"/>
              <a:t> </a:t>
            </a:r>
            <a:r>
              <a:rPr lang="ru-RU" sz="2400" dirty="0" smtClean="0"/>
              <a:t>и</a:t>
            </a:r>
            <a:r>
              <a:rPr lang="en-US" sz="2400" dirty="0" smtClean="0"/>
              <a:t> </a:t>
            </a:r>
            <a:r>
              <a:rPr lang="en-US" sz="2400" dirty="0" err="1"/>
              <a:t>PostGIS</a:t>
            </a:r>
            <a:r>
              <a:rPr lang="en-US" sz="2400" dirty="0"/>
              <a:t>. </a:t>
            </a:r>
            <a:endParaRPr lang="ru-RU" sz="2400" dirty="0" smtClean="0"/>
          </a:p>
          <a:p>
            <a:endParaRPr lang="en-US" sz="2400" dirty="0"/>
          </a:p>
          <a:p>
            <a:r>
              <a:rPr lang="en-US" sz="2400" dirty="0" err="1"/>
              <a:t>MobilityDB</a:t>
            </a:r>
            <a:r>
              <a:rPr lang="en-US" sz="2400" dirty="0"/>
              <a:t> </a:t>
            </a:r>
            <a:r>
              <a:rPr lang="ru-RU" sz="2400" dirty="0" smtClean="0"/>
              <a:t>разрабатывается</a:t>
            </a:r>
            <a:r>
              <a:rPr lang="en-US" sz="2400" dirty="0" smtClean="0"/>
              <a:t> </a:t>
            </a:r>
            <a:r>
              <a:rPr lang="en-US" sz="2400" dirty="0"/>
              <a:t>Computer &amp; Decision Engineering Department of the </a:t>
            </a:r>
            <a:r>
              <a:rPr lang="en-US" sz="2400" dirty="0" err="1"/>
              <a:t>Université</a:t>
            </a:r>
            <a:r>
              <a:rPr lang="en-US" sz="2400" dirty="0"/>
              <a:t> </a:t>
            </a:r>
            <a:r>
              <a:rPr lang="en-US" sz="2400" dirty="0" err="1"/>
              <a:t>Libre</a:t>
            </a:r>
            <a:r>
              <a:rPr lang="en-US" sz="2400" dirty="0"/>
              <a:t> de </a:t>
            </a:r>
            <a:r>
              <a:rPr lang="en-US" sz="2400" dirty="0" err="1"/>
              <a:t>Bruxelles</a:t>
            </a:r>
            <a:r>
              <a:rPr lang="en-US" sz="2400" dirty="0"/>
              <a:t> (ULB) </a:t>
            </a:r>
            <a:r>
              <a:rPr lang="ru-RU" sz="2400" dirty="0" smtClean="0"/>
              <a:t>под руководством проф. Эстебана </a:t>
            </a:r>
            <a:r>
              <a:rPr lang="ru-RU" sz="2400" dirty="0" err="1" smtClean="0"/>
              <a:t>Зимани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72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Преобразование </a:t>
            </a:r>
            <a:r>
              <a:rPr lang="en-US" sz="3600" dirty="0" err="1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PostGIS</a:t>
            </a:r>
            <a:r>
              <a:rPr lang="en-US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 -&gt; </a:t>
            </a:r>
            <a:r>
              <a:rPr lang="en-US" sz="3600" dirty="0" err="1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MobilityDB</a:t>
            </a:r>
            <a:endParaRPr lang="ru-RU" sz="3600" dirty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941" y="1563525"/>
            <a:ext cx="34163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SELECT </a:t>
            </a:r>
            <a:r>
              <a:rPr lang="en-US" sz="2400" dirty="0" err="1" smtClean="0"/>
              <a:t>gl_uuid</a:t>
            </a:r>
            <a:r>
              <a:rPr lang="en-US" sz="2400" dirty="0"/>
              <a:t>, </a:t>
            </a:r>
            <a:r>
              <a:rPr lang="en-US" sz="2400" dirty="0" err="1"/>
              <a:t>dtime</a:t>
            </a:r>
            <a:r>
              <a:rPr lang="en-US" sz="2400" dirty="0"/>
              <a:t>, </a:t>
            </a:r>
          </a:p>
          <a:p>
            <a:r>
              <a:rPr lang="en-US" sz="2400" dirty="0" smtClean="0"/>
              <a:t>ST_X(</a:t>
            </a:r>
            <a:r>
              <a:rPr lang="en-US" sz="2400" dirty="0" err="1" smtClean="0"/>
              <a:t>gl_point</a:t>
            </a:r>
            <a:r>
              <a:rPr lang="en-US" sz="2400" dirty="0"/>
              <a:t>) as x, </a:t>
            </a:r>
          </a:p>
          <a:p>
            <a:r>
              <a:rPr lang="en-US" sz="2400" dirty="0" smtClean="0"/>
              <a:t>ST_Y(</a:t>
            </a:r>
            <a:r>
              <a:rPr lang="en-US" sz="2400" dirty="0" err="1" smtClean="0"/>
              <a:t>gl_point</a:t>
            </a:r>
            <a:r>
              <a:rPr lang="en-US" sz="2400" dirty="0"/>
              <a:t>) as y </a:t>
            </a:r>
            <a:endParaRPr lang="en-US" sz="2400" dirty="0" smtClean="0"/>
          </a:p>
          <a:p>
            <a:r>
              <a:rPr lang="en-US" sz="2400" dirty="0" smtClean="0"/>
              <a:t>…</a:t>
            </a:r>
          </a:p>
          <a:p>
            <a:r>
              <a:rPr lang="en-US" sz="2400" dirty="0"/>
              <a:t>ORDER BY </a:t>
            </a:r>
            <a:r>
              <a:rPr lang="en-US" sz="2400" dirty="0" err="1" smtClean="0"/>
              <a:t>gl_uuid</a:t>
            </a:r>
            <a:r>
              <a:rPr lang="en-US" sz="2400" dirty="0"/>
              <a:t>, </a:t>
            </a:r>
            <a:r>
              <a:rPr lang="en-US" sz="2400" dirty="0" err="1"/>
              <a:t>dtime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2" idx="3"/>
          </p:cNvCxnSpPr>
          <p:nvPr/>
        </p:nvCxnSpPr>
        <p:spPr>
          <a:xfrm>
            <a:off x="4262261" y="2533021"/>
            <a:ext cx="247758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033041" y="1501230"/>
            <a:ext cx="37196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gl_uuid</a:t>
            </a:r>
            <a:r>
              <a:rPr lang="en-US" sz="2400" dirty="0" smtClean="0"/>
              <a:t>, </a:t>
            </a:r>
          </a:p>
          <a:p>
            <a:r>
              <a:rPr lang="en-US" sz="2400" dirty="0" err="1" smtClean="0"/>
              <a:t>tgeompoint</a:t>
            </a:r>
            <a:r>
              <a:rPr lang="en-US" sz="2400" dirty="0" smtClean="0"/>
              <a:t> '[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Point(x1 y1)@t1,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…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Point(</a:t>
            </a:r>
            <a:r>
              <a:rPr lang="en-US" sz="2400" dirty="0" err="1" smtClean="0"/>
              <a:t>xN</a:t>
            </a:r>
            <a:r>
              <a:rPr lang="en-US" sz="2400" dirty="0" smtClean="0"/>
              <a:t> </a:t>
            </a:r>
            <a:r>
              <a:rPr lang="en-US" sz="2400" dirty="0" err="1" smtClean="0"/>
              <a:t>yN</a:t>
            </a:r>
            <a:r>
              <a:rPr lang="en-US" sz="2400" dirty="0" smtClean="0"/>
              <a:t>)@</a:t>
            </a:r>
            <a:r>
              <a:rPr lang="en-US" sz="2400" dirty="0" err="1" smtClean="0"/>
              <a:t>tN</a:t>
            </a:r>
            <a:endParaRPr lang="en-US" sz="2400" dirty="0" smtClean="0"/>
          </a:p>
          <a:p>
            <a:r>
              <a:rPr lang="en-US" sz="2400" dirty="0" smtClean="0"/>
              <a:t>]'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65132" y="4195858"/>
            <a:ext cx="441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Разрывы треков при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N</a:t>
            </a:r>
            <a:r>
              <a:rPr lang="ru-RU" dirty="0"/>
              <a:t> -</a:t>
            </a:r>
            <a:r>
              <a:rPr lang="ru-RU" dirty="0" smtClean="0"/>
              <a:t> </a:t>
            </a:r>
            <a:r>
              <a:rPr lang="en-US" dirty="0" smtClean="0"/>
              <a:t>t</a:t>
            </a:r>
            <a:r>
              <a:rPr lang="en-US" baseline="-25000" dirty="0" smtClean="0"/>
              <a:t>N-1</a:t>
            </a:r>
            <a:r>
              <a:rPr lang="en-US" dirty="0" smtClean="0"/>
              <a:t> &gt; 5 </a:t>
            </a:r>
            <a:r>
              <a:rPr lang="ru-RU" dirty="0" smtClean="0"/>
              <a:t>мин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9970" y="4752144"/>
            <a:ext cx="4936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en-US" sz="2400" dirty="0" err="1" smtClean="0"/>
              <a:t>PostGIS</a:t>
            </a:r>
            <a:r>
              <a:rPr lang="en-US" sz="2400" dirty="0" smtClean="0"/>
              <a:t> </a:t>
            </a:r>
            <a:r>
              <a:rPr lang="ru-RU" sz="2400" dirty="0" smtClean="0"/>
              <a:t>точка и время хранятся в разных колонках, для каждой точки отдельная запись.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14074" y="4815296"/>
            <a:ext cx="4936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en-US" sz="2400" dirty="0" err="1" smtClean="0"/>
              <a:t>MobilityDB</a:t>
            </a:r>
            <a:r>
              <a:rPr lang="en-US" sz="2400" dirty="0" smtClean="0"/>
              <a:t> </a:t>
            </a:r>
            <a:r>
              <a:rPr lang="ru-RU" sz="2400" dirty="0" smtClean="0"/>
              <a:t>точка и время объединены, одна запись содержит целый трек.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17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80" y="1063987"/>
            <a:ext cx="70294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Заголовок 3"/>
          <p:cNvSpPr txBox="1">
            <a:spLocks/>
          </p:cNvSpPr>
          <p:nvPr/>
        </p:nvSpPr>
        <p:spPr>
          <a:xfrm>
            <a:off x="223058" y="365125"/>
            <a:ext cx="11622577" cy="74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Преобразование </a:t>
            </a:r>
            <a:r>
              <a:rPr lang="en-US" sz="3600" dirty="0" err="1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PostGIS</a:t>
            </a:r>
            <a:r>
              <a:rPr lang="en-US" sz="3600" dirty="0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 -&gt; </a:t>
            </a:r>
            <a:r>
              <a:rPr lang="en-US" sz="3600" dirty="0" err="1" smtClean="0">
                <a:solidFill>
                  <a:srgbClr val="0669B2"/>
                </a:solidFill>
                <a:latin typeface="FuturisCTT" panose="020D0603030000020002" pitchFamily="34" charset="0"/>
                <a:cs typeface="Arial" panose="020B0604020202020204" pitchFamily="34" charset="0"/>
              </a:rPr>
              <a:t>MobilityDB</a:t>
            </a:r>
            <a:endParaRPr lang="ru-RU" sz="3600" dirty="0">
              <a:solidFill>
                <a:srgbClr val="0669B2"/>
              </a:solidFill>
              <a:latin typeface="FuturisCTT" panose="020D0603030000020002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20" y="6375011"/>
            <a:ext cx="3577334" cy="48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Google Shape;135;p14"/>
          <p:cNvSpPr/>
          <p:nvPr/>
        </p:nvSpPr>
        <p:spPr>
          <a:xfrm>
            <a:off x="7219808" y="4613400"/>
            <a:ext cx="2354100" cy="1332150"/>
          </a:xfrm>
          <a:prstGeom prst="can">
            <a:avLst>
              <a:gd name="adj" fmla="val 25000"/>
            </a:avLst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6978" y="6174956"/>
            <a:ext cx="123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2GB </a:t>
            </a:r>
            <a:r>
              <a:rPr lang="ru-RU" sz="2000" dirty="0" smtClean="0"/>
              <a:t>в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0572" y="3892690"/>
            <a:ext cx="2154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5 MB </a:t>
            </a:r>
            <a:r>
              <a:rPr lang="ru-RU" sz="2000" dirty="0" smtClean="0"/>
              <a:t>в день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0" y="1021268"/>
            <a:ext cx="41719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7966" y="3860989"/>
            <a:ext cx="171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</a:t>
            </a:r>
            <a:r>
              <a:rPr lang="ru-RU" dirty="0" err="1" smtClean="0"/>
              <a:t>млн.записей</a:t>
            </a:r>
            <a:endParaRPr lang="ru-RU" dirty="0" smtClean="0"/>
          </a:p>
          <a:p>
            <a:pPr algn="ctr"/>
            <a:r>
              <a:rPr lang="ru-RU" dirty="0" smtClean="0"/>
              <a:t>в день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19303" y="2401841"/>
            <a:ext cx="66620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56354" y="3494077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 </a:t>
            </a:r>
            <a:r>
              <a:rPr lang="ru-RU" dirty="0" err="1" smtClean="0"/>
              <a:t>тыс.записей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543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2F2F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37249</TotalTime>
  <Words>753</Words>
  <Application>Microsoft Office PowerPoint</Application>
  <PresentationFormat>Произвольный</PresentationFormat>
  <Paragraphs>192</Paragraphs>
  <Slides>18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Анализ движения наземного общественного транспорта Москвы: от PostGIS к MobilityDB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Несслер Александр Юрьевич</dc:creator>
  <cp:lastModifiedBy>Белявская</cp:lastModifiedBy>
  <cp:revision>284</cp:revision>
  <cp:lastPrinted>2016-01-09T11:49:22Z</cp:lastPrinted>
  <dcterms:created xsi:type="dcterms:W3CDTF">2014-09-16T08:51:03Z</dcterms:created>
  <dcterms:modified xsi:type="dcterms:W3CDTF">2020-01-31T10:43:34Z</dcterms:modified>
</cp:coreProperties>
</file>